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  <p:sldMasterId id="2147483672" r:id="rId6"/>
  </p:sldMasterIdLst>
  <p:notesMasterIdLst>
    <p:notesMasterId r:id="rId39"/>
  </p:notesMasterIdLst>
  <p:sldIdLst>
    <p:sldId id="271" r:id="rId7"/>
    <p:sldId id="257" r:id="rId8"/>
    <p:sldId id="369" r:id="rId9"/>
    <p:sldId id="334" r:id="rId10"/>
    <p:sldId id="370" r:id="rId11"/>
    <p:sldId id="325" r:id="rId12"/>
    <p:sldId id="395" r:id="rId13"/>
    <p:sldId id="373" r:id="rId14"/>
    <p:sldId id="374" r:id="rId15"/>
    <p:sldId id="380" r:id="rId16"/>
    <p:sldId id="378" r:id="rId17"/>
    <p:sldId id="379" r:id="rId18"/>
    <p:sldId id="382" r:id="rId19"/>
    <p:sldId id="383" r:id="rId20"/>
    <p:sldId id="396" r:id="rId21"/>
    <p:sldId id="344" r:id="rId22"/>
    <p:sldId id="384" r:id="rId23"/>
    <p:sldId id="385" r:id="rId24"/>
    <p:sldId id="397" r:id="rId25"/>
    <p:sldId id="386" r:id="rId26"/>
    <p:sldId id="398" r:id="rId27"/>
    <p:sldId id="387" r:id="rId28"/>
    <p:sldId id="388" r:id="rId29"/>
    <p:sldId id="399" r:id="rId30"/>
    <p:sldId id="389" r:id="rId31"/>
    <p:sldId id="390" r:id="rId32"/>
    <p:sldId id="400" r:id="rId33"/>
    <p:sldId id="402" r:id="rId34"/>
    <p:sldId id="401" r:id="rId35"/>
    <p:sldId id="393" r:id="rId36"/>
    <p:sldId id="394" r:id="rId37"/>
    <p:sldId id="266" r:id="rId38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C8067-22B8-A118-C89C-40CA74C4A523}" name="Samantha Salazar" initials="SS" userId="S::ssalazar@mvculture.com::1d602b40-9561-46a7-82cd-14c05aaece5d" providerId="AD"/>
  <p188:author id="{89145C7F-C4FD-2B96-D275-C4C78430E811}" name="Sean Wood" initials="SW" userId="afb9e93939c3130d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Elizabeth Sullivan" initials="ES" lastIdx="1" clrIdx="6">
    <p:extLst>
      <p:ext uri="{19B8F6BF-5375-455C-9EA6-DF929625EA0E}">
        <p15:presenceInfo xmlns:p15="http://schemas.microsoft.com/office/powerpoint/2012/main" userId="S::ziy681@utsa.edu::c940bbae-ff4e-4b81-b265-c621b2746f10" providerId="AD"/>
      </p:ext>
    </p:extLst>
  </p:cmAuthor>
  <p:cmAuthor id="1" name="Lauren Castillo" initials="LC" lastIdx="3" clrIdx="0">
    <p:extLst>
      <p:ext uri="{19B8F6BF-5375-455C-9EA6-DF929625EA0E}">
        <p15:presenceInfo xmlns:p15="http://schemas.microsoft.com/office/powerpoint/2012/main" userId="S::lcastillo@mvculture.com::05df3c8f-cd82-4a99-86fd-d8de76e27ae3" providerId="AD"/>
      </p:ext>
    </p:extLst>
  </p:cmAuthor>
  <p:cmAuthor id="2" name="Long, Pressy K." initials="LPK" lastIdx="3" clrIdx="1">
    <p:extLst>
      <p:ext uri="{19B8F6BF-5375-455C-9EA6-DF929625EA0E}">
        <p15:presenceInfo xmlns:p15="http://schemas.microsoft.com/office/powerpoint/2012/main" userId="Long, Pressy K." providerId="None"/>
      </p:ext>
    </p:extLst>
  </p:cmAuthor>
  <p:cmAuthor id="3" name="Johnson, Lisa J CIV" initials="JLJC" lastIdx="7" clrIdx="2">
    <p:extLst>
      <p:ext uri="{19B8F6BF-5375-455C-9EA6-DF929625EA0E}">
        <p15:presenceInfo xmlns:p15="http://schemas.microsoft.com/office/powerpoint/2012/main" userId="S-1-5-21-4290293029-226652851-1696308051-1050541" providerId="AD"/>
      </p:ext>
    </p:extLst>
  </p:cmAuthor>
  <p:cmAuthor id="4" name="Kampfe, Ashley H CIV" initials="KAHC" lastIdx="4" clrIdx="3">
    <p:extLst>
      <p:ext uri="{19B8F6BF-5375-455C-9EA6-DF929625EA0E}">
        <p15:presenceInfo xmlns:p15="http://schemas.microsoft.com/office/powerpoint/2012/main" userId="S-1-5-21-4290293029-226652851-1696308051-3315690" providerId="AD"/>
      </p:ext>
    </p:extLst>
  </p:cmAuthor>
  <p:cmAuthor id="5" name="Sowers, Mark E CIV" initials="SMEC" lastIdx="11" clrIdx="4"/>
  <p:cmAuthor id="6" name="Long, Pressy K." initials="LPK [2]" lastIdx="2" clrIdx="5">
    <p:extLst>
      <p:ext uri="{19B8F6BF-5375-455C-9EA6-DF929625EA0E}">
        <p15:presenceInfo xmlns:p15="http://schemas.microsoft.com/office/powerpoint/2012/main" userId="S::Pressenna.Long@usaa.com::71cd75fc-96e2-4fc7-b077-7dca947189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867"/>
    <a:srgbClr val="EB3732"/>
    <a:srgbClr val="1C3866"/>
    <a:srgbClr val="004072"/>
    <a:srgbClr val="1C3867"/>
    <a:srgbClr val="1D3867"/>
    <a:srgbClr val="489CC0"/>
    <a:srgbClr val="FFDB5D"/>
    <a:srgbClr val="CBD7E3"/>
    <a:srgbClr val="193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26"/>
    <p:restoredTop sz="86400"/>
  </p:normalViewPr>
  <p:slideViewPr>
    <p:cSldViewPr snapToGrid="0" snapToObjects="1">
      <p:cViewPr varScale="1">
        <p:scale>
          <a:sx n="92" d="100"/>
          <a:sy n="92" d="100"/>
        </p:scale>
        <p:origin x="1368" y="184"/>
      </p:cViewPr>
      <p:guideLst/>
    </p:cSldViewPr>
  </p:slideViewPr>
  <p:outlineViewPr>
    <p:cViewPr>
      <p:scale>
        <a:sx n="33" d="100"/>
        <a:sy n="33" d="100"/>
      </p:scale>
      <p:origin x="0" y="-10872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20" Type="http://schemas.openxmlformats.org/officeDocument/2006/relationships/slide" Target="slides/slide1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commentAuthors" Target="commentAuthors.xml"/><Relationship Id="rId45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01B5-6675-8D4D-A39E-23543D0742F2}" type="datetimeFigureOut">
              <a:rPr lang="en-US" smtClean="0"/>
              <a:t>1/23/24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121FF-2681-E044-94E7-D531F7224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6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98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50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34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3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DFCA895F-F4DE-B24A-968D-061DD08E0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5" y="3715622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04254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093139B-00F1-4441-92BD-40520EC3B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23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55B761E-6290-3A4E-A5B6-DD3EE7F35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61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7E3E721-CDF3-7A4A-B63C-9C41C3F6F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826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whiteboard&#10;&#10;Description automatically generated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5450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381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6128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9680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0885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8988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35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DE3254-4E89-B140-8CF5-7265BE73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95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1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735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553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726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3157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9836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3564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896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037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045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ADE3254-4E89-B140-8CF5-7265BE73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6339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455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24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148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417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445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9776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19234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071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9144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8871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7671EA-BEA3-EC4E-A634-700A2E0FB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19EAB41C-0889-E24A-A3B9-395C1393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AE96493-0BC0-1346-BB3C-6AE243CC0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0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8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57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B388CA-2B2C-214F-9A9C-2743DD33D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041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whiteboard&#10;&#10;Description automatically generated">
            <a:extLst>
              <a:ext uri="{FF2B5EF4-FFF2-40B4-BE49-F238E27FC236}">
                <a16:creationId xmlns:a16="http://schemas.microsoft.com/office/drawing/2014/main" id="{9254E263-2FAB-B945-BF61-18DFC4137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7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67D196-C5AE-AD4E-B46C-0B02C07FC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6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3A766D1C-7D79-EA46-974A-364B4530D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01410A-A12A-2046-A290-49BB6E5DB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CD90F3-63A3-0B49-824D-A9C20587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application&#10;&#10;Description automatically generated">
            <a:extLst>
              <a:ext uri="{FF2B5EF4-FFF2-40B4-BE49-F238E27FC236}">
                <a16:creationId xmlns:a16="http://schemas.microsoft.com/office/drawing/2014/main" id="{0B980F17-03CB-4248-AE62-41980B6AD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93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c" descr="Internal">
            <a:extLst>
              <a:ext uri="{FF2B5EF4-FFF2-40B4-BE49-F238E27FC236}">
                <a16:creationId xmlns:a16="http://schemas.microsoft.com/office/drawing/2014/main" id="{CB526383-1622-4E11-889E-DCCE44C3D3D4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000590-2E27-C94B-927F-B0FE9B5E78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7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c" descr="Internal">
            <a:extLst>
              <a:ext uri="{FF2B5EF4-FFF2-40B4-BE49-F238E27FC236}">
                <a16:creationId xmlns:a16="http://schemas.microsoft.com/office/drawing/2014/main" id="{021D43CD-A861-404F-9823-BF6A34882E69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9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89" r:id="rId2"/>
    <p:sldLayoutId id="2147483673" r:id="rId3"/>
    <p:sldLayoutId id="2147483685" r:id="rId4"/>
    <p:sldLayoutId id="2147483690" r:id="rId5"/>
    <p:sldLayoutId id="2147483693" r:id="rId6"/>
    <p:sldLayoutId id="2147483696" r:id="rId7"/>
    <p:sldLayoutId id="2147483698" r:id="rId8"/>
    <p:sldLayoutId id="2147483702" r:id="rId9"/>
    <p:sldLayoutId id="2147483703" r:id="rId10"/>
    <p:sldLayoutId id="2147483704" r:id="rId11"/>
    <p:sldLayoutId id="2147483705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9" r:id="rId20"/>
    <p:sldLayoutId id="2147483720" r:id="rId21"/>
    <p:sldLayoutId id="2147483722" r:id="rId22"/>
    <p:sldLayoutId id="2147483723" r:id="rId23"/>
    <p:sldLayoutId id="2147483724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  <p:sldLayoutId id="2147483737" r:id="rId36"/>
    <p:sldLayoutId id="2147483738" r:id="rId37"/>
    <p:sldLayoutId id="214748373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a.gov/" TargetMode="External"/><Relationship Id="rId2" Type="http://schemas.openxmlformats.org/officeDocument/2006/relationships/hyperlink" Target="https://www.va.gov/disability/" TargetMode="Externa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Videos/Navy%20Marriage%20Video%2009%20-%20Credit.mp4" TargetMode="External"/><Relationship Id="rId2" Type="http://schemas.openxmlformats.org/officeDocument/2006/relationships/hyperlink" Target="https://www.annualcreditreport.com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mer.gov/" TargetMode="External"/><Relationship Id="rId2" Type="http://schemas.openxmlformats.org/officeDocument/2006/relationships/hyperlink" Target="https://www.identitytheft.gov/" TargetMode="Externa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A008-0A47-5F43-AA4D-86DB67EA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4" y="3715622"/>
            <a:ext cx="3962059" cy="1325563"/>
          </a:xfrm>
        </p:spPr>
        <p:txBody>
          <a:bodyPr/>
          <a:lstStyle/>
          <a:p>
            <a:r>
              <a:rPr lang="en-US" dirty="0"/>
              <a:t>Disabling Sickness or Condition</a:t>
            </a:r>
          </a:p>
        </p:txBody>
      </p:sp>
      <p:sp>
        <p:nvSpPr>
          <p:cNvPr id="3" name="Title Placeholder 7">
            <a:extLst>
              <a:ext uri="{FF2B5EF4-FFF2-40B4-BE49-F238E27FC236}">
                <a16:creationId xmlns:a16="http://schemas.microsoft.com/office/drawing/2014/main" id="{4C40BD4C-D7C8-E549-A886-7C9DE02F5D83}"/>
              </a:ext>
            </a:extLst>
          </p:cNvPr>
          <p:cNvSpPr txBox="1">
            <a:spLocks/>
          </p:cNvSpPr>
          <p:nvPr/>
        </p:nvSpPr>
        <p:spPr>
          <a:xfrm>
            <a:off x="6703017" y="79090"/>
            <a:ext cx="2378129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285771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F14999B-97DE-2136-FC13-930F4E16B6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Misleading Consumer Practices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ACB7E-96E4-37BE-5C47-866F4C384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1" y="1666260"/>
            <a:ext cx="6610349" cy="4016375"/>
          </a:xfrm>
        </p:spPr>
        <p:txBody>
          <a:bodyPr/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Recognize scams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Multilevel marketing / pyramid scheme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Get rich quick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Too good to be true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Protect yourself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Research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Comparison shop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Sleep on it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Report a complaint</a:t>
            </a:r>
          </a:p>
          <a:p>
            <a:endParaRPr lang="en-US" dirty="0"/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0D71D853-9E1B-2C56-FC2F-1CCA7FE29C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41841D-CADE-8353-A81B-ACB4E6A09458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of Help for Military Consumers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</a:t>
            </a:r>
          </a:p>
        </p:txBody>
      </p:sp>
    </p:spTree>
    <p:extLst>
      <p:ext uri="{BB962C8B-B14F-4D97-AF65-F5344CB8AC3E}">
        <p14:creationId xmlns:p14="http://schemas.microsoft.com/office/powerpoint/2010/main" val="4041233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D7EC10-2254-AAC2-A49F-E647F85FBA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Major Purchases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4A95C2F5-F464-66C7-4E43-6E28C77F7A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BE2985-465A-CD9C-3AB9-4EE91AE7ACCE}"/>
              </a:ext>
            </a:extLst>
          </p:cNvPr>
          <p:cNvSpPr txBox="1"/>
          <p:nvPr/>
        </p:nvSpPr>
        <p:spPr>
          <a:xfrm>
            <a:off x="8086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Disabling Sickness or Condition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3701860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EF53D7-5F78-085D-5425-670B800537C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Housing and 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88736-F356-CB84-EED5-CB1E8B7AD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2" y="1666260"/>
            <a:ext cx="6721777" cy="4016375"/>
          </a:xfrm>
        </p:spPr>
        <p:txBody>
          <a:bodyPr/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Make smart purchases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Logic beats emotion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Additional costs matter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Shop around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Housing and transportation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Modifications needed?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Long-term care facilities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Work with base housing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Analyze transportation needs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Review your spending plan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Attend a home buying or car buying class at your local Health, Safety and Work-Life (HSWL) Regional Practice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endParaRPr lang="en-US" dirty="0">
              <a:solidFill>
                <a:srgbClr val="1B3867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pic>
        <p:nvPicPr>
          <p:cNvPr id="5" name="Picture 4" descr="Handout icon.">
            <a:extLst>
              <a:ext uri="{FF2B5EF4-FFF2-40B4-BE49-F238E27FC236}">
                <a16:creationId xmlns:a16="http://schemas.microsoft.com/office/drawing/2014/main" id="{BEA89236-AA6D-2153-0ECB-8B3EE8838F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AFF7A8-9F1B-460F-BC18-22C61441ECB9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Purchases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Rules of Buying a House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 Available</a:t>
            </a:r>
          </a:p>
        </p:txBody>
      </p:sp>
    </p:spTree>
    <p:extLst>
      <p:ext uri="{BB962C8B-B14F-4D97-AF65-F5344CB8AC3E}">
        <p14:creationId xmlns:p14="http://schemas.microsoft.com/office/powerpoint/2010/main" val="2947508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08226A-A10E-145F-6430-41BE217540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Education Options</a:t>
            </a:r>
          </a:p>
        </p:txBody>
      </p:sp>
      <p:pic>
        <p:nvPicPr>
          <p:cNvPr id="5" name="Picture 4" descr="Handout icon.">
            <a:extLst>
              <a:ext uri="{FF2B5EF4-FFF2-40B4-BE49-F238E27FC236}">
                <a16:creationId xmlns:a16="http://schemas.microsoft.com/office/drawing/2014/main" id="{DC184AF8-2BDC-6C32-F38A-67385BB174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ED6B4F-DE58-2FA5-336F-8206F25F6FF9}"/>
              </a:ext>
            </a:extLst>
          </p:cNvPr>
          <p:cNvSpPr txBox="1"/>
          <p:nvPr/>
        </p:nvSpPr>
        <p:spPr>
          <a:xfrm>
            <a:off x="2194950" y="6264248"/>
            <a:ext cx="584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Benefits and Savings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Paying off Student Loans </a:t>
            </a:r>
          </a:p>
          <a:p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 Available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B6E77DB-6C48-8ECC-B073-28817265FBF1}"/>
              </a:ext>
            </a:extLst>
          </p:cNvPr>
          <p:cNvSpPr txBox="1">
            <a:spLocks/>
          </p:cNvSpPr>
          <p:nvPr/>
        </p:nvSpPr>
        <p:spPr>
          <a:xfrm>
            <a:off x="2171701" y="1676174"/>
            <a:ext cx="6603331" cy="4804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22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9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Military education benefits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Apprenticeship and credentialing programs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Tuition assistance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GI Bills (Post-9/11 transfer)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Career and retraining programs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Saving for college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529 College Savings Plan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Coverdell Education Savings Plan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Uniform Transfer / Gift to Minors Act (UTMA/UGMA)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Student loan repayment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Repayment options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latin typeface="Arial"/>
                <a:cs typeface="Arial"/>
              </a:rPr>
              <a:t>Forgiveness or cancellation options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tabLst>
                <a:tab pos="697865" algn="l"/>
                <a:tab pos="698500" algn="l"/>
              </a:tabLst>
            </a:pPr>
            <a:endParaRPr lang="en-US" sz="2600" dirty="0">
              <a:solidFill>
                <a:srgbClr val="004072"/>
              </a:solidFill>
              <a:latin typeface="Arial"/>
              <a:cs typeface="Arial"/>
            </a:endParaRPr>
          </a:p>
          <a:p>
            <a:pPr marL="698500" lvl="1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1300" algn="l"/>
              </a:tabLst>
            </a:pPr>
            <a:endParaRPr lang="en-US" sz="1800" spc="-5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720"/>
              </a:spcBef>
              <a:buFont typeface="Arial" panose="020B0604020202020204" pitchFamily="34" charset="0"/>
              <a:buNone/>
              <a:tabLst>
                <a:tab pos="241300" algn="l"/>
              </a:tabLst>
            </a:pPr>
            <a:endParaRPr lang="en-US" sz="1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172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605029-9F5C-6B21-FE11-717CA9CFA7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Planning for the Future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46BA0338-694A-4F63-C567-65F8A942BB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0876AE-1983-35B7-1B65-12E4EFDCEE22}"/>
              </a:ext>
            </a:extLst>
          </p:cNvPr>
          <p:cNvSpPr txBox="1"/>
          <p:nvPr/>
        </p:nvSpPr>
        <p:spPr>
          <a:xfrm>
            <a:off x="808601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Disabling Sickness or Condition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3293728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F57218D-6434-EA15-F1B8-2D4D4FB6FD2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Retirement Goals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934A41D6-C856-D574-F966-B2383D4EF9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86FEB4-2309-A4BC-7B56-D141B7455CE9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Retirement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Thrift Savings Plan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 Available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BCCF037-9A34-A501-4478-7F52D473272E}"/>
              </a:ext>
            </a:extLst>
          </p:cNvPr>
          <p:cNvSpPr txBox="1">
            <a:spLocks/>
          </p:cNvSpPr>
          <p:nvPr/>
        </p:nvSpPr>
        <p:spPr>
          <a:xfrm>
            <a:off x="2194950" y="1696526"/>
            <a:ext cx="6949050" cy="499503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defRPr sz="22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9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rgbClr val="1938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>
              <a:lnSpc>
                <a:spcPct val="100000"/>
              </a:lnSpc>
              <a:spcBef>
                <a:spcPts val="700"/>
              </a:spcBef>
            </a:pPr>
            <a:r>
              <a:rPr lang="en-US" sz="2900" dirty="0">
                <a:solidFill>
                  <a:srgbClr val="1B3867"/>
                </a:solidFill>
              </a:rPr>
              <a:t>Military retirement plans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rgbClr val="1B3867"/>
                </a:solidFill>
              </a:rPr>
              <a:t>Legacy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rgbClr val="1B3867"/>
                </a:solidFill>
              </a:rPr>
              <a:t>Blended Retirement System (BRS)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</a:pPr>
            <a:r>
              <a:rPr lang="en-US" sz="2900" dirty="0">
                <a:solidFill>
                  <a:srgbClr val="1B3867"/>
                </a:solidFill>
              </a:rPr>
              <a:t>Retirement can be expensive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rgbClr val="1B3867"/>
                </a:solidFill>
              </a:rPr>
              <a:t>Pensions are rare 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rgbClr val="1B3867"/>
                </a:solidFill>
              </a:rPr>
              <a:t>Social Security may not be enough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rgbClr val="1B3867"/>
                </a:solidFill>
              </a:rPr>
              <a:t>Health and longevity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rgbClr val="1B3867"/>
                </a:solidFill>
              </a:rPr>
              <a:t>Inflation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</a:pPr>
            <a:r>
              <a:rPr lang="en-US" sz="2900" dirty="0">
                <a:solidFill>
                  <a:srgbClr val="1B3867"/>
                </a:solidFill>
              </a:rPr>
              <a:t>Investing can be easy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rgbClr val="1B3867"/>
                </a:solidFill>
              </a:rPr>
              <a:t>Time builds wealth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rgbClr val="1B3867"/>
                </a:solidFill>
              </a:rPr>
              <a:t>Amount contributed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rgbClr val="1B3867"/>
                </a:solidFill>
              </a:rPr>
              <a:t>Potentially greater returns than saving alone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rgbClr val="1B3867"/>
                </a:solidFill>
              </a:rPr>
              <a:t>Compound interest</a:t>
            </a:r>
            <a:endParaRPr lang="en-US" sz="2600" i="1" spc="-10" dirty="0">
              <a:solidFill>
                <a:srgbClr val="1B3867"/>
              </a:solidFill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900" spc="-5" dirty="0">
                <a:solidFill>
                  <a:srgbClr val="1B3867"/>
                </a:solidFill>
                <a:latin typeface="Arial"/>
                <a:cs typeface="Arial"/>
              </a:rPr>
              <a:t> Thrift Savings Plan</a:t>
            </a:r>
            <a:endParaRPr lang="en-US" sz="2900" i="1" spc="-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>
              <a:lnSpc>
                <a:spcPct val="100000"/>
              </a:lnSpc>
              <a:spcBef>
                <a:spcPts val="0"/>
              </a:spcBef>
              <a:tabLst>
                <a:tab pos="697865" algn="l"/>
                <a:tab pos="698500" algn="l"/>
              </a:tabLst>
            </a:pPr>
            <a:r>
              <a:rPr lang="en-US" sz="2600" dirty="0">
                <a:solidFill>
                  <a:srgbClr val="1B3867"/>
                </a:solidFill>
                <a:latin typeface="Arial"/>
                <a:cs typeface="Arial"/>
              </a:rPr>
              <a:t>Manage via TSP website or mobile app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tabLst>
                <a:tab pos="697865" algn="l"/>
                <a:tab pos="698500" algn="l"/>
              </a:tabLst>
            </a:pPr>
            <a:r>
              <a:rPr lang="en-US" sz="2600" dirty="0">
                <a:solidFill>
                  <a:srgbClr val="1B3867"/>
                </a:solidFill>
                <a:latin typeface="Arial"/>
                <a:cs typeface="Arial"/>
              </a:rPr>
              <a:t>New features and capabilities</a:t>
            </a:r>
          </a:p>
          <a:p>
            <a:pPr marL="2413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900" spc="-5" dirty="0">
                <a:solidFill>
                  <a:srgbClr val="1B3867"/>
                </a:solidFill>
                <a:latin typeface="Arial"/>
                <a:cs typeface="Arial"/>
              </a:rPr>
              <a:t> Update beneficiaries</a:t>
            </a:r>
            <a:endParaRPr lang="en-US" sz="2900" i="1" spc="-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>
              <a:lnSpc>
                <a:spcPct val="100000"/>
              </a:lnSpc>
              <a:spcBef>
                <a:spcPts val="0"/>
              </a:spcBef>
              <a:tabLst>
                <a:tab pos="697865" algn="l"/>
                <a:tab pos="698500" algn="l"/>
              </a:tabLst>
            </a:pPr>
            <a:r>
              <a:rPr lang="en-US" sz="2600" dirty="0">
                <a:solidFill>
                  <a:srgbClr val="1B3867"/>
                </a:solidFill>
                <a:latin typeface="Arial"/>
                <a:cs typeface="Arial"/>
              </a:rPr>
              <a:t>Retirement accounts – TSP and IRA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tabLst>
                <a:tab pos="697865" algn="l"/>
                <a:tab pos="698500" algn="l"/>
              </a:tabLst>
            </a:pPr>
            <a:r>
              <a:rPr lang="en-US" sz="2600" dirty="0">
                <a:solidFill>
                  <a:srgbClr val="1B3867"/>
                </a:solidFill>
                <a:latin typeface="Arial"/>
                <a:cs typeface="Arial"/>
              </a:rPr>
              <a:t>Brokerage and bank accounts</a:t>
            </a:r>
          </a:p>
          <a:p>
            <a:pPr marL="694944" lvl="1">
              <a:lnSpc>
                <a:spcPct val="100000"/>
              </a:lnSpc>
              <a:spcBef>
                <a:spcPts val="0"/>
              </a:spcBef>
              <a:tabLst>
                <a:tab pos="697865" algn="l"/>
                <a:tab pos="698500" algn="l"/>
              </a:tabLst>
            </a:pPr>
            <a:endParaRPr lang="en-US" sz="2600" dirty="0">
              <a:solidFill>
                <a:srgbClr val="004072"/>
              </a:solidFill>
              <a:latin typeface="Arial"/>
              <a:cs typeface="Arial"/>
            </a:endParaRPr>
          </a:p>
          <a:p>
            <a:pPr marL="698500" lvl="1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1300" algn="l"/>
              </a:tabLst>
            </a:pPr>
            <a:endParaRPr lang="en-US" sz="1800" spc="-5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720"/>
              </a:spcBef>
              <a:buFont typeface="Arial" panose="020B0604020202020204" pitchFamily="34" charset="0"/>
              <a:buNone/>
              <a:tabLst>
                <a:tab pos="241300" algn="l"/>
              </a:tabLst>
            </a:pPr>
            <a:endParaRPr lang="en-US" sz="18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7933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Evaluate LIFE Insurance Needs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41ACD2-B610-0254-E73A-53F5675E3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814627"/>
              </p:ext>
            </p:extLst>
          </p:nvPr>
        </p:nvGraphicFramePr>
        <p:xfrm>
          <a:off x="1394024" y="1625957"/>
          <a:ext cx="6889769" cy="2848991"/>
        </p:xfrm>
        <a:graphic>
          <a:graphicData uri="http://schemas.openxmlformats.org/drawingml/2006/table">
            <a:tbl>
              <a:tblPr firstRow="1" bandRow="1"/>
              <a:tblGrid>
                <a:gridCol w="5402543">
                  <a:extLst>
                    <a:ext uri="{9D8B030D-6E8A-4147-A177-3AD203B41FA5}">
                      <a16:colId xmlns:a16="http://schemas.microsoft.com/office/drawing/2014/main" val="3819238701"/>
                    </a:ext>
                  </a:extLst>
                </a:gridCol>
                <a:gridCol w="1487226">
                  <a:extLst>
                    <a:ext uri="{9D8B030D-6E8A-4147-A177-3AD203B41FA5}">
                      <a16:colId xmlns:a16="http://schemas.microsoft.com/office/drawing/2014/main" val="2496711472"/>
                    </a:ext>
                  </a:extLst>
                </a:gridCol>
              </a:tblGrid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iabilities (debts and obligations)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2300" b="0" i="0" kern="1200" dirty="0">
                        <a:solidFill>
                          <a:srgbClr val="23362A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095901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ncome (amount X number of years needed)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473603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inal expenses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501177"/>
                  </a:ext>
                </a:extLst>
              </a:tr>
              <a:tr h="5561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3200" b="1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20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ducation and other goals</a:t>
                      </a:r>
                    </a:p>
                  </a:txBody>
                  <a:tcPr marL="86090" marR="86090" marT="43045" marB="4304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23362A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86090" marR="86090" marT="43045" marB="43045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895459"/>
                  </a:ext>
                </a:extLst>
              </a:tr>
              <a:tr h="553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i="0" kern="1200" dirty="0">
                        <a:solidFill>
                          <a:srgbClr val="63646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R="4572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kern="1200" dirty="0">
                        <a:solidFill>
                          <a:srgbClr val="636466"/>
                        </a:solidFill>
                        <a:latin typeface="Helvetica" pitchFamily="2" charset="0"/>
                        <a:ea typeface="+mj-ea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33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678072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CBE3C4B-2421-957D-17EB-ABEE0C7A4D64}"/>
              </a:ext>
            </a:extLst>
          </p:cNvPr>
          <p:cNvSpPr txBox="1"/>
          <p:nvPr/>
        </p:nvSpPr>
        <p:spPr>
          <a:xfrm>
            <a:off x="700202" y="4238529"/>
            <a:ext cx="5492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000" i="1" dirty="0">
                <a:solidFill>
                  <a:srgbClr val="004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 current coverage and assets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5A13176-1E9B-4BB2-1D69-D38564EFA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00658"/>
              </p:ext>
            </p:extLst>
          </p:nvPr>
        </p:nvGraphicFramePr>
        <p:xfrm>
          <a:off x="6807691" y="4079329"/>
          <a:ext cx="1833473" cy="441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3473">
                  <a:extLst>
                    <a:ext uri="{9D8B030D-6E8A-4147-A177-3AD203B41FA5}">
                      <a16:colId xmlns:a16="http://schemas.microsoft.com/office/drawing/2014/main" val="1293579821"/>
                    </a:ext>
                  </a:extLst>
                </a:gridCol>
              </a:tblGrid>
              <a:tr h="390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kern="1200" dirty="0">
                          <a:solidFill>
                            <a:srgbClr val="00407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01604"/>
                  </a:ext>
                </a:extLst>
              </a:tr>
            </a:tbl>
          </a:graphicData>
        </a:graphic>
      </p:graphicFrame>
      <p:sp>
        <p:nvSpPr>
          <p:cNvPr id="9" name="Title 4">
            <a:extLst>
              <a:ext uri="{FF2B5EF4-FFF2-40B4-BE49-F238E27FC236}">
                <a16:creationId xmlns:a16="http://schemas.microsoft.com/office/drawing/2014/main" id="{300DA05E-2C3D-DCBA-36A1-D47B4B76F48A}"/>
              </a:ext>
            </a:extLst>
          </p:cNvPr>
          <p:cNvSpPr txBox="1">
            <a:spLocks/>
          </p:cNvSpPr>
          <p:nvPr/>
        </p:nvSpPr>
        <p:spPr>
          <a:xfrm>
            <a:off x="2726160" y="5000663"/>
            <a:ext cx="3467031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40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Your Total Need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82A710D-C0A5-D594-F0BE-6A877455D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109736"/>
              </p:ext>
            </p:extLst>
          </p:nvPr>
        </p:nvGraphicFramePr>
        <p:xfrm>
          <a:off x="6742840" y="4959099"/>
          <a:ext cx="1590569" cy="516540"/>
        </p:xfrm>
        <a:graphic>
          <a:graphicData uri="http://schemas.openxmlformats.org/drawingml/2006/table">
            <a:tbl>
              <a:tblPr firstRow="1"/>
              <a:tblGrid>
                <a:gridCol w="1590569">
                  <a:extLst>
                    <a:ext uri="{9D8B030D-6E8A-4147-A177-3AD203B41FA5}">
                      <a16:colId xmlns:a16="http://schemas.microsoft.com/office/drawing/2014/main" val="3189206139"/>
                    </a:ext>
                  </a:extLst>
                </a:gridCol>
              </a:tblGrid>
              <a:tr h="5165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38100" cmpd="sng">
                      <a:solidFill>
                        <a:srgbClr val="23362A"/>
                      </a:solidFill>
                      <a:prstDash val="solid"/>
                    </a:lnL>
                    <a:lnR w="38100" cmpd="sng">
                      <a:solidFill>
                        <a:srgbClr val="23362A"/>
                      </a:solidFill>
                      <a:prstDash val="solid"/>
                    </a:lnR>
                    <a:lnT w="38100" cmpd="sng">
                      <a:solidFill>
                        <a:srgbClr val="23362A"/>
                      </a:solidFill>
                      <a:prstDash val="solid"/>
                    </a:lnT>
                    <a:lnB w="38100" cmpd="sng">
                      <a:solidFill>
                        <a:srgbClr val="23362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967682"/>
                  </a:ext>
                </a:extLst>
              </a:tr>
            </a:tbl>
          </a:graphicData>
        </a:graphic>
      </p:graphicFrame>
      <p:pic>
        <p:nvPicPr>
          <p:cNvPr id="11" name="Picture 10" descr="Paper with hand icon indicating additional resource.">
            <a:extLst>
              <a:ext uri="{FF2B5EF4-FFF2-40B4-BE49-F238E27FC236}">
                <a16:creationId xmlns:a16="http://schemas.microsoft.com/office/drawing/2014/main" id="{2D502073-9C9A-A709-2B83-338FF527FD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5E9116-A78E-5DB4-829B-D942AEAD18DE}"/>
              </a:ext>
            </a:extLst>
          </p:cNvPr>
          <p:cNvSpPr txBox="1"/>
          <p:nvPr/>
        </p:nvSpPr>
        <p:spPr>
          <a:xfrm>
            <a:off x="8086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Disabling Sickness or Condition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</a:p>
        </p:txBody>
      </p:sp>
    </p:spTree>
    <p:extLst>
      <p:ext uri="{BB962C8B-B14F-4D97-AF65-F5344CB8AC3E}">
        <p14:creationId xmlns:p14="http://schemas.microsoft.com/office/powerpoint/2010/main" val="4049425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F7B05FD-2DAE-6B90-C3BC-76FA5AEF4C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Life Insurance Overview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CD137D-3DBF-0BA3-454F-7AF732C8C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Servicemembers’ Group Life Insurance (SGLI)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Death benefit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Beneficiaries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Family Servicemembers’ Group Life Insurance (FSGLI)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Veterans’ Group Life Insurance (VGLI)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life insurance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Term and permanent coverage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 clause and other restrictions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Beneficiaries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Premium payments</a:t>
            </a:r>
          </a:p>
        </p:txBody>
      </p:sp>
    </p:spTree>
    <p:extLst>
      <p:ext uri="{BB962C8B-B14F-4D97-AF65-F5344CB8AC3E}">
        <p14:creationId xmlns:p14="http://schemas.microsoft.com/office/powerpoint/2010/main" val="85243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B2ABF44-718F-3054-43ED-0CBD751FF7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Property and Auto Insurance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C4BDBBA-1BCB-153D-EFC6-32D0381C4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335319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and update as needed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 and liability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for adequacy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Update as needed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Update policies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Inform insurer of updates or modifications to vehicles</a:t>
            </a:r>
          </a:p>
        </p:txBody>
      </p:sp>
      <p:pic>
        <p:nvPicPr>
          <p:cNvPr id="2" name="Picture 1" descr="Insurance umbrella graphic.">
            <a:extLst>
              <a:ext uri="{FF2B5EF4-FFF2-40B4-BE49-F238E27FC236}">
                <a16:creationId xmlns:a16="http://schemas.microsoft.com/office/drawing/2014/main" id="{E099D1C8-D9EA-BB48-2AEE-D4CBF55E7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501" y="2385710"/>
            <a:ext cx="3353196" cy="263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3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3172AC0-AB72-A6E1-1DCD-3C9697663D1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Estate Planning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17FE582-0B0E-B6A4-E0C3-09417B0AE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 documents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Durable and medical powers of attorney (POA)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will (advanced medical directive)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Letter of instruction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needs considerations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Special needs trust (SNT)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ABLE account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Special Care Organizational Records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Care Plan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/ update property documents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Asset titling for home and autos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04B80BAC-AC02-E144-8500-42FCF42459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88C381-B0D7-315E-AC43-81657C171CA0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Estate Planning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Survivor Benefits Overview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Handouts Available</a:t>
            </a:r>
          </a:p>
        </p:txBody>
      </p:sp>
    </p:spTree>
    <p:extLst>
      <p:ext uri="{BB962C8B-B14F-4D97-AF65-F5344CB8AC3E}">
        <p14:creationId xmlns:p14="http://schemas.microsoft.com/office/powerpoint/2010/main" val="1244249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F9F2DA-9E40-7C43-8611-BD17637F97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8" name="Picture 7" descr="Handout icon.">
            <a:extLst>
              <a:ext uri="{FF2B5EF4-FFF2-40B4-BE49-F238E27FC236}">
                <a16:creationId xmlns:a16="http://schemas.microsoft.com/office/drawing/2014/main" id="{0C5838C5-3D0D-A246-AE96-2AE7EEE8F9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9CDFF5-82C0-0E45-B0C5-3101744C3EBD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Basic Finance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Consumer Protections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Major Purchases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Planning for the Future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Compensation, Benefits, and Entitlements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Saving and Investing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Caring for Aging Parents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AB5F8-21FB-2ED8-1007-6D444908B3B1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Disabling Sickness or Condition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2915940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CBEAD6-4D95-A1DE-6FCE-2799B88343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Compensation, Benefits, and Entitlements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07F34949-7E78-9D6C-D1F9-02F9F63D23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777617-7915-2FC3-1563-052CC7D59750}"/>
              </a:ext>
            </a:extLst>
          </p:cNvPr>
          <p:cNvSpPr txBox="1"/>
          <p:nvPr/>
        </p:nvSpPr>
        <p:spPr>
          <a:xfrm>
            <a:off x="808601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Disabling Sickness or Condition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3105770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DD5D69D-DED9-E772-E254-4E60ADDDB6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Disability Income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7D13431C-0007-C884-D75E-7ACFB21D3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 Disability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Service member being discharged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Tax-free compensation, based on disability rating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https://www.va.gov/disability</a:t>
            </a:r>
            <a:endParaRPr lang="en-US" altLang="en-US" sz="2000" b="0" i="1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Security Disability Income (SSDI)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Anyone with a disability can apply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Lengthy and complex process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https://www.ssa.gov</a:t>
            </a:r>
            <a:endParaRPr lang="en-US" altLang="en-US" sz="2000" b="0" i="1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82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A16A665-B3B4-E204-7198-E335AC6104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Health and Dental Coverage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9675362-C529-B8C8-28DB-94E9A6FCB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5" y="1696525"/>
            <a:ext cx="7158687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insurance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TRICARE coverage</a:t>
            </a:r>
          </a:p>
          <a:p>
            <a:pPr marL="1209294" lvl="2" indent="-28575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spc="-50" dirty="0">
                <a:solidFill>
                  <a:srgbClr val="1B3867"/>
                </a:solidFill>
              </a:rPr>
              <a:t>Coverage may change for affected family member</a:t>
            </a:r>
          </a:p>
          <a:p>
            <a:pPr marL="1209294" lvl="2" indent="-28575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 and Select require annual enrollment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Other medical coverage</a:t>
            </a:r>
          </a:p>
          <a:p>
            <a:pPr marL="1209294" lvl="2" indent="-28575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1B3867"/>
                </a:solidFill>
              </a:rPr>
              <a:t>Spouse employer coverage</a:t>
            </a:r>
          </a:p>
          <a:p>
            <a:pPr marL="1209294" lvl="2" indent="-28575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1B3867"/>
                </a:solidFill>
              </a:rPr>
              <a:t>VA medical clinics / hospitals</a:t>
            </a:r>
          </a:p>
          <a:p>
            <a:pPr marL="1209294" lvl="2" indent="-28575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1B3867"/>
                </a:solidFill>
              </a:rPr>
              <a:t>Medicaid vs. Medicare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Dental coverage</a:t>
            </a:r>
          </a:p>
          <a:p>
            <a:pPr marL="1209294" lvl="2" indent="-28575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1B3867"/>
                </a:solidFill>
              </a:rPr>
              <a:t>Premiums and copays required for Active Duty families</a:t>
            </a:r>
          </a:p>
          <a:p>
            <a:pPr marL="1209294" lvl="2" indent="-28575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 stops when separated</a:t>
            </a:r>
          </a:p>
          <a:p>
            <a:pPr marL="1209294" lvl="2" indent="-28575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1B3867"/>
                </a:solidFill>
              </a:rPr>
              <a:t>VA might not cover</a:t>
            </a:r>
          </a:p>
          <a:p>
            <a:pPr marL="1209294" lvl="2" indent="-28575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 required</a:t>
            </a: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404EE25A-CCDE-F541-29F6-520B19ACE6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AE822F-A3FF-1600-A32E-C1AFA04795B6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TRICARE Overview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1022618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55489-4858-4027-872B-F10FA73726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410977"/>
            <a:ext cx="6836724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Special Needs Program (SNP) and ECHO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EF64738-D96B-FCE0-1130-5845A1DA7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Needs Program assists families with special needs to include: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Specialized medical and dental care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Developmental requirements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education requirements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Accessibility and / or adaptive equipment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mental health conditions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1" dirty="0">
                <a:solidFill>
                  <a:srgbClr val="1B3867"/>
                </a:solidFill>
              </a:rPr>
              <a:t>Enrollment is mandatory</a:t>
            </a:r>
            <a:endParaRPr lang="en-US" altLang="en-US" sz="2000" b="1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Care Health Option (ECHO)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Provides financial assistance to beneficiaries with special needs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SNP enrollment required</a:t>
            </a:r>
          </a:p>
        </p:txBody>
      </p:sp>
    </p:spTree>
    <p:extLst>
      <p:ext uri="{BB962C8B-B14F-4D97-AF65-F5344CB8AC3E}">
        <p14:creationId xmlns:p14="http://schemas.microsoft.com/office/powerpoint/2010/main" val="2486785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FB44909-A58B-CC5B-3847-2064E44F4A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Survivor Benefits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31BC92C-D5CF-EB9E-D9BE-C77AFDC03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Death gratuity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Survivor Benefit Plan (SBP)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Dependency and Indemnity Compensation (DIC)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Dependent Educational Assistance (DEA)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Social Security survivor benefits</a:t>
            </a:r>
            <a:endParaRPr lang="en-US" altLang="en-US" sz="250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100" descr="Lightbulb icon indicating activity.">
            <a:extLst>
              <a:ext uri="{FF2B5EF4-FFF2-40B4-BE49-F238E27FC236}">
                <a16:creationId xmlns:a16="http://schemas.microsoft.com/office/drawing/2014/main" id="{3E6B02D2-8AB0-D176-84BC-F863DDEBD357}"/>
              </a:ext>
            </a:extLst>
          </p:cNvPr>
          <p:cNvSpPr>
            <a:spLocks/>
          </p:cNvSpPr>
          <p:nvPr/>
        </p:nvSpPr>
        <p:spPr bwMode="auto">
          <a:xfrm>
            <a:off x="1805452" y="6281475"/>
            <a:ext cx="334645" cy="339090"/>
          </a:xfrm>
          <a:custGeom>
            <a:avLst/>
            <a:gdLst>
              <a:gd name="T0" fmla="+- 0 3448 3357"/>
              <a:gd name="T1" fmla="*/ T0 w 527"/>
              <a:gd name="T2" fmla="+- 0 -934 -1181"/>
              <a:gd name="T3" fmla="*/ -934 h 534"/>
              <a:gd name="T4" fmla="+- 0 3439 3357"/>
              <a:gd name="T5" fmla="*/ T4 w 527"/>
              <a:gd name="T6" fmla="+- 0 -934 -1181"/>
              <a:gd name="T7" fmla="*/ -934 h 534"/>
              <a:gd name="T8" fmla="+- 0 3357 3357"/>
              <a:gd name="T9" fmla="*/ T8 w 527"/>
              <a:gd name="T10" fmla="+- 0 -919 -1181"/>
              <a:gd name="T11" fmla="*/ -919 h 534"/>
              <a:gd name="T12" fmla="+- 0 3455 3357"/>
              <a:gd name="T13" fmla="*/ T12 w 527"/>
              <a:gd name="T14" fmla="+- 0 -910 -1181"/>
              <a:gd name="T15" fmla="*/ -910 h 534"/>
              <a:gd name="T16" fmla="+- 0 3506 3357"/>
              <a:gd name="T17" fmla="*/ T16 w 527"/>
              <a:gd name="T18" fmla="+- 0 -1055 -1181"/>
              <a:gd name="T19" fmla="*/ -1055 h 534"/>
              <a:gd name="T20" fmla="+- 0 3455 3357"/>
              <a:gd name="T21" fmla="*/ T20 w 527"/>
              <a:gd name="T22" fmla="+- 0 -1106 -1181"/>
              <a:gd name="T23" fmla="*/ -1106 h 534"/>
              <a:gd name="T24" fmla="+- 0 3428 3357"/>
              <a:gd name="T25" fmla="*/ T24 w 527"/>
              <a:gd name="T26" fmla="+- 0 -1087 -1181"/>
              <a:gd name="T27" fmla="*/ -1087 h 534"/>
              <a:gd name="T28" fmla="+- 0 3489 3357"/>
              <a:gd name="T29" fmla="*/ T28 w 527"/>
              <a:gd name="T30" fmla="+- 0 -1031 -1181"/>
              <a:gd name="T31" fmla="*/ -1031 h 534"/>
              <a:gd name="T32" fmla="+- 0 3504 3357"/>
              <a:gd name="T33" fmla="*/ T32 w 527"/>
              <a:gd name="T34" fmla="+- 0 -1036 -1181"/>
              <a:gd name="T35" fmla="*/ -1036 h 534"/>
              <a:gd name="T36" fmla="+- 0 3629 3357"/>
              <a:gd name="T37" fmla="*/ T36 w 527"/>
              <a:gd name="T38" fmla="+- 0 -1181 -1181"/>
              <a:gd name="T39" fmla="*/ -1181 h 534"/>
              <a:gd name="T40" fmla="+- 0 3612 3357"/>
              <a:gd name="T41" fmla="*/ T40 w 527"/>
              <a:gd name="T42" fmla="+- 0 -1084 -1181"/>
              <a:gd name="T43" fmla="*/ -1084 h 534"/>
              <a:gd name="T44" fmla="+- 0 3766 3357"/>
              <a:gd name="T45" fmla="*/ T44 w 527"/>
              <a:gd name="T46" fmla="+- 0 -912 -1181"/>
              <a:gd name="T47" fmla="*/ -912 h 534"/>
              <a:gd name="T48" fmla="+- 0 3735 3357"/>
              <a:gd name="T49" fmla="*/ T48 w 527"/>
              <a:gd name="T50" fmla="+- 0 -1000 -1181"/>
              <a:gd name="T51" fmla="*/ -1000 h 534"/>
              <a:gd name="T52" fmla="+- 0 3696 3357"/>
              <a:gd name="T53" fmla="*/ T52 w 527"/>
              <a:gd name="T54" fmla="+- 0 -826 -1181"/>
              <a:gd name="T55" fmla="*/ -826 h 534"/>
              <a:gd name="T56" fmla="+- 0 3660 3357"/>
              <a:gd name="T57" fmla="*/ T56 w 527"/>
              <a:gd name="T58" fmla="+- 0 -783 -1181"/>
              <a:gd name="T59" fmla="*/ -783 h 534"/>
              <a:gd name="T60" fmla="+- 0 3657 3357"/>
              <a:gd name="T61" fmla="*/ T60 w 527"/>
              <a:gd name="T62" fmla="+- 0 -709 -1181"/>
              <a:gd name="T63" fmla="*/ -709 h 534"/>
              <a:gd name="T64" fmla="+- 0 3640 3357"/>
              <a:gd name="T65" fmla="*/ T64 w 527"/>
              <a:gd name="T66" fmla="+- 0 -683 -1181"/>
              <a:gd name="T67" fmla="*/ -683 h 534"/>
              <a:gd name="T68" fmla="+- 0 3597 3357"/>
              <a:gd name="T69" fmla="*/ T68 w 527"/>
              <a:gd name="T70" fmla="+- 0 -688 -1181"/>
              <a:gd name="T71" fmla="*/ -688 h 534"/>
              <a:gd name="T72" fmla="+- 0 3657 3357"/>
              <a:gd name="T73" fmla="*/ T72 w 527"/>
              <a:gd name="T74" fmla="+- 0 -740 -1181"/>
              <a:gd name="T75" fmla="*/ -740 h 534"/>
              <a:gd name="T76" fmla="+- 0 3660 3357"/>
              <a:gd name="T77" fmla="*/ T76 w 527"/>
              <a:gd name="T78" fmla="+- 0 -783 -1181"/>
              <a:gd name="T79" fmla="*/ -783 h 534"/>
              <a:gd name="T80" fmla="+- 0 3578 3357"/>
              <a:gd name="T81" fmla="*/ T80 w 527"/>
              <a:gd name="T82" fmla="+- 0 -806 -1181"/>
              <a:gd name="T83" fmla="*/ -806 h 534"/>
              <a:gd name="T84" fmla="+- 0 3524 3357"/>
              <a:gd name="T85" fmla="*/ T84 w 527"/>
              <a:gd name="T86" fmla="+- 0 -850 -1181"/>
              <a:gd name="T87" fmla="*/ -850 h 534"/>
              <a:gd name="T88" fmla="+- 0 3514 3357"/>
              <a:gd name="T89" fmla="*/ T88 w 527"/>
              <a:gd name="T90" fmla="+- 0 -954 -1181"/>
              <a:gd name="T91" fmla="*/ -954 h 534"/>
              <a:gd name="T92" fmla="+- 0 3572 3357"/>
              <a:gd name="T93" fmla="*/ T92 w 527"/>
              <a:gd name="T94" fmla="+- 0 -1015 -1181"/>
              <a:gd name="T95" fmla="*/ -1015 h 534"/>
              <a:gd name="T96" fmla="+- 0 3643 3357"/>
              <a:gd name="T97" fmla="*/ T96 w 527"/>
              <a:gd name="T98" fmla="+- 0 -1023 -1181"/>
              <a:gd name="T99" fmla="*/ -1023 h 534"/>
              <a:gd name="T100" fmla="+- 0 3715 3357"/>
              <a:gd name="T101" fmla="*/ T100 w 527"/>
              <a:gd name="T102" fmla="+- 0 -975 -1181"/>
              <a:gd name="T103" fmla="*/ -975 h 534"/>
              <a:gd name="T104" fmla="+- 0 3735 3357"/>
              <a:gd name="T105" fmla="*/ T104 w 527"/>
              <a:gd name="T106" fmla="+- 0 -1000 -1181"/>
              <a:gd name="T107" fmla="*/ -1000 h 534"/>
              <a:gd name="T108" fmla="+- 0 3670 3357"/>
              <a:gd name="T109" fmla="*/ T108 w 527"/>
              <a:gd name="T110" fmla="+- 0 -1048 -1181"/>
              <a:gd name="T111" fmla="*/ -1048 h 534"/>
              <a:gd name="T112" fmla="+- 0 3559 3357"/>
              <a:gd name="T113" fmla="*/ T112 w 527"/>
              <a:gd name="T114" fmla="+- 0 -1043 -1181"/>
              <a:gd name="T115" fmla="*/ -1043 h 534"/>
              <a:gd name="T116" fmla="+- 0 3485 3357"/>
              <a:gd name="T117" fmla="*/ T116 w 527"/>
              <a:gd name="T118" fmla="+- 0 -966 -1181"/>
              <a:gd name="T119" fmla="*/ -966 h 534"/>
              <a:gd name="T120" fmla="+- 0 3480 3357"/>
              <a:gd name="T121" fmla="*/ T120 w 527"/>
              <a:gd name="T122" fmla="+- 0 -874 -1181"/>
              <a:gd name="T123" fmla="*/ -874 h 534"/>
              <a:gd name="T124" fmla="+- 0 3520 3357"/>
              <a:gd name="T125" fmla="*/ T124 w 527"/>
              <a:gd name="T126" fmla="+- 0 -808 -1181"/>
              <a:gd name="T127" fmla="*/ -808 h 534"/>
              <a:gd name="T128" fmla="+- 0 3551 3357"/>
              <a:gd name="T129" fmla="*/ T128 w 527"/>
              <a:gd name="T130" fmla="+- 0 -703 -1181"/>
              <a:gd name="T131" fmla="*/ -703 h 534"/>
              <a:gd name="T132" fmla="+- 0 3581 3357"/>
              <a:gd name="T133" fmla="*/ T132 w 527"/>
              <a:gd name="T134" fmla="+- 0 -660 -1181"/>
              <a:gd name="T135" fmla="*/ -660 h 534"/>
              <a:gd name="T136" fmla="+- 0 3620 3357"/>
              <a:gd name="T137" fmla="*/ T136 w 527"/>
              <a:gd name="T138" fmla="+- 0 -648 -1181"/>
              <a:gd name="T139" fmla="*/ -648 h 534"/>
              <a:gd name="T140" fmla="+- 0 3669 3357"/>
              <a:gd name="T141" fmla="*/ T140 w 527"/>
              <a:gd name="T142" fmla="+- 0 -668 -1181"/>
              <a:gd name="T143" fmla="*/ -668 h 534"/>
              <a:gd name="T144" fmla="+- 0 3690 3357"/>
              <a:gd name="T145" fmla="*/ T144 w 527"/>
              <a:gd name="T146" fmla="+- 0 -709 -1181"/>
              <a:gd name="T147" fmla="*/ -709 h 534"/>
              <a:gd name="T148" fmla="+- 0 3691 3357"/>
              <a:gd name="T149" fmla="*/ T148 w 527"/>
              <a:gd name="T150" fmla="+- 0 -783 -1181"/>
              <a:gd name="T151" fmla="*/ -783 h 534"/>
              <a:gd name="T152" fmla="+- 0 3760 3357"/>
              <a:gd name="T153" fmla="*/ T152 w 527"/>
              <a:gd name="T154" fmla="+- 0 -874 -1181"/>
              <a:gd name="T155" fmla="*/ -874 h 534"/>
              <a:gd name="T156" fmla="+- 0 3799 3357"/>
              <a:gd name="T157" fmla="*/ T156 w 527"/>
              <a:gd name="T158" fmla="+- 0 -1112 -1181"/>
              <a:gd name="T159" fmla="*/ -1112 h 534"/>
              <a:gd name="T160" fmla="+- 0 3734 3357"/>
              <a:gd name="T161" fmla="*/ T160 w 527"/>
              <a:gd name="T162" fmla="+- 0 -1054 -1181"/>
              <a:gd name="T163" fmla="*/ -1054 h 534"/>
              <a:gd name="T164" fmla="+- 0 3737 3357"/>
              <a:gd name="T165" fmla="*/ T164 w 527"/>
              <a:gd name="T166" fmla="+- 0 -1036 -1181"/>
              <a:gd name="T167" fmla="*/ -1036 h 534"/>
              <a:gd name="T168" fmla="+- 0 3752 3357"/>
              <a:gd name="T169" fmla="*/ T168 w 527"/>
              <a:gd name="T170" fmla="+- 0 -1031 -1181"/>
              <a:gd name="T171" fmla="*/ -1031 h 534"/>
              <a:gd name="T172" fmla="+- 0 3807 3357"/>
              <a:gd name="T173" fmla="*/ T172 w 527"/>
              <a:gd name="T174" fmla="+- 0 -1083 -1181"/>
              <a:gd name="T175" fmla="*/ -1083 h 534"/>
              <a:gd name="T176" fmla="+- 0 3876 3357"/>
              <a:gd name="T177" fmla="*/ T176 w 527"/>
              <a:gd name="T178" fmla="+- 0 -934 -1181"/>
              <a:gd name="T179" fmla="*/ -934 h 534"/>
              <a:gd name="T180" fmla="+- 0 3883 3357"/>
              <a:gd name="T181" fmla="*/ T180 w 527"/>
              <a:gd name="T182" fmla="+- 0 -928 -1181"/>
              <a:gd name="T183" fmla="*/ -928 h 534"/>
              <a:gd name="T184" fmla="+- 0 3792 3357"/>
              <a:gd name="T185" fmla="*/ T184 w 527"/>
              <a:gd name="T186" fmla="+- 0 -933 -1181"/>
              <a:gd name="T187" fmla="*/ -933 h 534"/>
              <a:gd name="T188" fmla="+- 0 3793 3357"/>
              <a:gd name="T189" fmla="*/ T188 w 527"/>
              <a:gd name="T190" fmla="+- 0 -903 -1181"/>
              <a:gd name="T191" fmla="*/ -903 h 53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</a:cxnLst>
            <a:rect l="0" t="0" r="r" b="b"/>
            <a:pathLst>
              <a:path w="527" h="534">
                <a:moveTo>
                  <a:pt x="91" y="247"/>
                </a:moveTo>
                <a:lnTo>
                  <a:pt x="90" y="247"/>
                </a:lnTo>
                <a:lnTo>
                  <a:pt x="82" y="247"/>
                </a:lnTo>
                <a:lnTo>
                  <a:pt x="91" y="247"/>
                </a:lnTo>
                <a:moveTo>
                  <a:pt x="98" y="262"/>
                </a:moveTo>
                <a:lnTo>
                  <a:pt x="97" y="253"/>
                </a:lnTo>
                <a:lnTo>
                  <a:pt x="91" y="247"/>
                </a:lnTo>
                <a:lnTo>
                  <a:pt x="82" y="247"/>
                </a:lnTo>
                <a:lnTo>
                  <a:pt x="15" y="247"/>
                </a:lnTo>
                <a:lnTo>
                  <a:pt x="6" y="248"/>
                </a:lnTo>
                <a:lnTo>
                  <a:pt x="0" y="255"/>
                </a:lnTo>
                <a:lnTo>
                  <a:pt x="0" y="262"/>
                </a:lnTo>
                <a:lnTo>
                  <a:pt x="1" y="271"/>
                </a:lnTo>
                <a:lnTo>
                  <a:pt x="7" y="278"/>
                </a:lnTo>
                <a:lnTo>
                  <a:pt x="91" y="278"/>
                </a:lnTo>
                <a:lnTo>
                  <a:pt x="98" y="271"/>
                </a:lnTo>
                <a:lnTo>
                  <a:pt x="98" y="262"/>
                </a:lnTo>
                <a:moveTo>
                  <a:pt x="151" y="138"/>
                </a:moveTo>
                <a:lnTo>
                  <a:pt x="151" y="130"/>
                </a:lnTo>
                <a:lnTo>
                  <a:pt x="149" y="126"/>
                </a:lnTo>
                <a:lnTo>
                  <a:pt x="147" y="123"/>
                </a:lnTo>
                <a:lnTo>
                  <a:pt x="99" y="77"/>
                </a:lnTo>
                <a:lnTo>
                  <a:pt x="99" y="76"/>
                </a:lnTo>
                <a:lnTo>
                  <a:pt x="98" y="75"/>
                </a:lnTo>
                <a:lnTo>
                  <a:pt x="90" y="69"/>
                </a:lnTo>
                <a:lnTo>
                  <a:pt x="80" y="70"/>
                </a:lnTo>
                <a:lnTo>
                  <a:pt x="70" y="84"/>
                </a:lnTo>
                <a:lnTo>
                  <a:pt x="71" y="94"/>
                </a:lnTo>
                <a:lnTo>
                  <a:pt x="78" y="99"/>
                </a:lnTo>
                <a:lnTo>
                  <a:pt x="125" y="145"/>
                </a:lnTo>
                <a:lnTo>
                  <a:pt x="128" y="148"/>
                </a:lnTo>
                <a:lnTo>
                  <a:pt x="132" y="150"/>
                </a:lnTo>
                <a:lnTo>
                  <a:pt x="136" y="150"/>
                </a:lnTo>
                <a:lnTo>
                  <a:pt x="140" y="150"/>
                </a:lnTo>
                <a:lnTo>
                  <a:pt x="144" y="148"/>
                </a:lnTo>
                <a:lnTo>
                  <a:pt x="147" y="145"/>
                </a:lnTo>
                <a:lnTo>
                  <a:pt x="150" y="141"/>
                </a:lnTo>
                <a:lnTo>
                  <a:pt x="151" y="138"/>
                </a:lnTo>
                <a:moveTo>
                  <a:pt x="279" y="7"/>
                </a:moveTo>
                <a:lnTo>
                  <a:pt x="272" y="0"/>
                </a:lnTo>
                <a:lnTo>
                  <a:pt x="255" y="0"/>
                </a:lnTo>
                <a:lnTo>
                  <a:pt x="248" y="7"/>
                </a:lnTo>
                <a:lnTo>
                  <a:pt x="248" y="90"/>
                </a:lnTo>
                <a:lnTo>
                  <a:pt x="255" y="97"/>
                </a:lnTo>
                <a:lnTo>
                  <a:pt x="272" y="97"/>
                </a:lnTo>
                <a:lnTo>
                  <a:pt x="279" y="90"/>
                </a:lnTo>
                <a:lnTo>
                  <a:pt x="279" y="7"/>
                </a:lnTo>
                <a:moveTo>
                  <a:pt x="409" y="269"/>
                </a:moveTo>
                <a:lnTo>
                  <a:pt x="406" y="239"/>
                </a:lnTo>
                <a:lnTo>
                  <a:pt x="396" y="211"/>
                </a:lnTo>
                <a:lnTo>
                  <a:pt x="382" y="186"/>
                </a:lnTo>
                <a:lnTo>
                  <a:pt x="378" y="181"/>
                </a:lnTo>
                <a:lnTo>
                  <a:pt x="378" y="269"/>
                </a:lnTo>
                <a:lnTo>
                  <a:pt x="373" y="301"/>
                </a:lnTo>
                <a:lnTo>
                  <a:pt x="360" y="331"/>
                </a:lnTo>
                <a:lnTo>
                  <a:pt x="339" y="355"/>
                </a:lnTo>
                <a:lnTo>
                  <a:pt x="311" y="373"/>
                </a:lnTo>
                <a:lnTo>
                  <a:pt x="306" y="376"/>
                </a:lnTo>
                <a:lnTo>
                  <a:pt x="303" y="381"/>
                </a:lnTo>
                <a:lnTo>
                  <a:pt x="303" y="398"/>
                </a:lnTo>
                <a:lnTo>
                  <a:pt x="303" y="429"/>
                </a:lnTo>
                <a:lnTo>
                  <a:pt x="303" y="441"/>
                </a:lnTo>
                <a:lnTo>
                  <a:pt x="300" y="441"/>
                </a:lnTo>
                <a:lnTo>
                  <a:pt x="300" y="472"/>
                </a:lnTo>
                <a:lnTo>
                  <a:pt x="298" y="479"/>
                </a:lnTo>
                <a:lnTo>
                  <a:pt x="295" y="486"/>
                </a:lnTo>
                <a:lnTo>
                  <a:pt x="290" y="491"/>
                </a:lnTo>
                <a:lnTo>
                  <a:pt x="283" y="498"/>
                </a:lnTo>
                <a:lnTo>
                  <a:pt x="274" y="503"/>
                </a:lnTo>
                <a:lnTo>
                  <a:pt x="263" y="503"/>
                </a:lnTo>
                <a:lnTo>
                  <a:pt x="251" y="500"/>
                </a:lnTo>
                <a:lnTo>
                  <a:pt x="240" y="493"/>
                </a:lnTo>
                <a:lnTo>
                  <a:pt x="231" y="484"/>
                </a:lnTo>
                <a:lnTo>
                  <a:pt x="226" y="472"/>
                </a:lnTo>
                <a:lnTo>
                  <a:pt x="300" y="472"/>
                </a:lnTo>
                <a:lnTo>
                  <a:pt x="300" y="441"/>
                </a:lnTo>
                <a:lnTo>
                  <a:pt x="224" y="441"/>
                </a:lnTo>
                <a:lnTo>
                  <a:pt x="224" y="429"/>
                </a:lnTo>
                <a:lnTo>
                  <a:pt x="303" y="429"/>
                </a:lnTo>
                <a:lnTo>
                  <a:pt x="303" y="398"/>
                </a:lnTo>
                <a:lnTo>
                  <a:pt x="224" y="398"/>
                </a:lnTo>
                <a:lnTo>
                  <a:pt x="224" y="386"/>
                </a:lnTo>
                <a:lnTo>
                  <a:pt x="224" y="381"/>
                </a:lnTo>
                <a:lnTo>
                  <a:pt x="221" y="375"/>
                </a:lnTo>
                <a:lnTo>
                  <a:pt x="216" y="372"/>
                </a:lnTo>
                <a:lnTo>
                  <a:pt x="188" y="355"/>
                </a:lnTo>
                <a:lnTo>
                  <a:pt x="167" y="331"/>
                </a:lnTo>
                <a:lnTo>
                  <a:pt x="153" y="301"/>
                </a:lnTo>
                <a:lnTo>
                  <a:pt x="149" y="269"/>
                </a:lnTo>
                <a:lnTo>
                  <a:pt x="151" y="247"/>
                </a:lnTo>
                <a:lnTo>
                  <a:pt x="157" y="227"/>
                </a:lnTo>
                <a:lnTo>
                  <a:pt x="167" y="208"/>
                </a:lnTo>
                <a:lnTo>
                  <a:pt x="180" y="191"/>
                </a:lnTo>
                <a:lnTo>
                  <a:pt x="196" y="177"/>
                </a:lnTo>
                <a:lnTo>
                  <a:pt x="215" y="166"/>
                </a:lnTo>
                <a:lnTo>
                  <a:pt x="235" y="159"/>
                </a:lnTo>
                <a:lnTo>
                  <a:pt x="256" y="155"/>
                </a:lnTo>
                <a:lnTo>
                  <a:pt x="263" y="155"/>
                </a:lnTo>
                <a:lnTo>
                  <a:pt x="286" y="158"/>
                </a:lnTo>
                <a:lnTo>
                  <a:pt x="307" y="164"/>
                </a:lnTo>
                <a:lnTo>
                  <a:pt x="326" y="174"/>
                </a:lnTo>
                <a:lnTo>
                  <a:pt x="344" y="189"/>
                </a:lnTo>
                <a:lnTo>
                  <a:pt x="358" y="206"/>
                </a:lnTo>
                <a:lnTo>
                  <a:pt x="369" y="225"/>
                </a:lnTo>
                <a:lnTo>
                  <a:pt x="376" y="246"/>
                </a:lnTo>
                <a:lnTo>
                  <a:pt x="378" y="269"/>
                </a:lnTo>
                <a:lnTo>
                  <a:pt x="378" y="181"/>
                </a:lnTo>
                <a:lnTo>
                  <a:pt x="363" y="163"/>
                </a:lnTo>
                <a:lnTo>
                  <a:pt x="352" y="155"/>
                </a:lnTo>
                <a:lnTo>
                  <a:pt x="339" y="145"/>
                </a:lnTo>
                <a:lnTo>
                  <a:pt x="313" y="133"/>
                </a:lnTo>
                <a:lnTo>
                  <a:pt x="284" y="126"/>
                </a:lnTo>
                <a:lnTo>
                  <a:pt x="255" y="124"/>
                </a:lnTo>
                <a:lnTo>
                  <a:pt x="228" y="129"/>
                </a:lnTo>
                <a:lnTo>
                  <a:pt x="202" y="138"/>
                </a:lnTo>
                <a:lnTo>
                  <a:pt x="179" y="151"/>
                </a:lnTo>
                <a:lnTo>
                  <a:pt x="158" y="169"/>
                </a:lnTo>
                <a:lnTo>
                  <a:pt x="141" y="191"/>
                </a:lnTo>
                <a:lnTo>
                  <a:pt x="128" y="215"/>
                </a:lnTo>
                <a:lnTo>
                  <a:pt x="121" y="241"/>
                </a:lnTo>
                <a:lnTo>
                  <a:pt x="118" y="268"/>
                </a:lnTo>
                <a:lnTo>
                  <a:pt x="119" y="288"/>
                </a:lnTo>
                <a:lnTo>
                  <a:pt x="123" y="307"/>
                </a:lnTo>
                <a:lnTo>
                  <a:pt x="130" y="326"/>
                </a:lnTo>
                <a:lnTo>
                  <a:pt x="139" y="344"/>
                </a:lnTo>
                <a:lnTo>
                  <a:pt x="150" y="359"/>
                </a:lnTo>
                <a:lnTo>
                  <a:pt x="163" y="373"/>
                </a:lnTo>
                <a:lnTo>
                  <a:pt x="177" y="386"/>
                </a:lnTo>
                <a:lnTo>
                  <a:pt x="193" y="396"/>
                </a:lnTo>
                <a:lnTo>
                  <a:pt x="193" y="464"/>
                </a:lnTo>
                <a:lnTo>
                  <a:pt x="194" y="478"/>
                </a:lnTo>
                <a:lnTo>
                  <a:pt x="198" y="491"/>
                </a:lnTo>
                <a:lnTo>
                  <a:pt x="205" y="502"/>
                </a:lnTo>
                <a:lnTo>
                  <a:pt x="214" y="513"/>
                </a:lnTo>
                <a:lnTo>
                  <a:pt x="224" y="521"/>
                </a:lnTo>
                <a:lnTo>
                  <a:pt x="236" y="528"/>
                </a:lnTo>
                <a:lnTo>
                  <a:pt x="249" y="532"/>
                </a:lnTo>
                <a:lnTo>
                  <a:pt x="262" y="533"/>
                </a:lnTo>
                <a:lnTo>
                  <a:pt x="263" y="533"/>
                </a:lnTo>
                <a:lnTo>
                  <a:pt x="276" y="532"/>
                </a:lnTo>
                <a:lnTo>
                  <a:pt x="289" y="528"/>
                </a:lnTo>
                <a:lnTo>
                  <a:pt x="301" y="521"/>
                </a:lnTo>
                <a:lnTo>
                  <a:pt x="312" y="513"/>
                </a:lnTo>
                <a:lnTo>
                  <a:pt x="321" y="503"/>
                </a:lnTo>
                <a:lnTo>
                  <a:pt x="328" y="491"/>
                </a:lnTo>
                <a:lnTo>
                  <a:pt x="332" y="478"/>
                </a:lnTo>
                <a:lnTo>
                  <a:pt x="333" y="472"/>
                </a:lnTo>
                <a:lnTo>
                  <a:pt x="334" y="464"/>
                </a:lnTo>
                <a:lnTo>
                  <a:pt x="334" y="441"/>
                </a:lnTo>
                <a:lnTo>
                  <a:pt x="334" y="429"/>
                </a:lnTo>
                <a:lnTo>
                  <a:pt x="334" y="398"/>
                </a:lnTo>
                <a:lnTo>
                  <a:pt x="334" y="396"/>
                </a:lnTo>
                <a:lnTo>
                  <a:pt x="365" y="373"/>
                </a:lnTo>
                <a:lnTo>
                  <a:pt x="388" y="342"/>
                </a:lnTo>
                <a:lnTo>
                  <a:pt x="403" y="307"/>
                </a:lnTo>
                <a:lnTo>
                  <a:pt x="409" y="269"/>
                </a:lnTo>
                <a:moveTo>
                  <a:pt x="457" y="89"/>
                </a:moveTo>
                <a:lnTo>
                  <a:pt x="456" y="79"/>
                </a:lnTo>
                <a:lnTo>
                  <a:pt x="442" y="69"/>
                </a:lnTo>
                <a:lnTo>
                  <a:pt x="433" y="70"/>
                </a:lnTo>
                <a:lnTo>
                  <a:pt x="427" y="77"/>
                </a:lnTo>
                <a:lnTo>
                  <a:pt x="379" y="124"/>
                </a:lnTo>
                <a:lnTo>
                  <a:pt x="377" y="127"/>
                </a:lnTo>
                <a:lnTo>
                  <a:pt x="375" y="131"/>
                </a:lnTo>
                <a:lnTo>
                  <a:pt x="376" y="139"/>
                </a:lnTo>
                <a:lnTo>
                  <a:pt x="377" y="143"/>
                </a:lnTo>
                <a:lnTo>
                  <a:pt x="380" y="145"/>
                </a:lnTo>
                <a:lnTo>
                  <a:pt x="383" y="148"/>
                </a:lnTo>
                <a:lnTo>
                  <a:pt x="387" y="150"/>
                </a:lnTo>
                <a:lnTo>
                  <a:pt x="391" y="150"/>
                </a:lnTo>
                <a:lnTo>
                  <a:pt x="395" y="150"/>
                </a:lnTo>
                <a:lnTo>
                  <a:pt x="399" y="148"/>
                </a:lnTo>
                <a:lnTo>
                  <a:pt x="402" y="145"/>
                </a:lnTo>
                <a:lnTo>
                  <a:pt x="449" y="99"/>
                </a:lnTo>
                <a:lnTo>
                  <a:pt x="450" y="98"/>
                </a:lnTo>
                <a:lnTo>
                  <a:pt x="451" y="97"/>
                </a:lnTo>
                <a:lnTo>
                  <a:pt x="457" y="89"/>
                </a:lnTo>
                <a:moveTo>
                  <a:pt x="519" y="247"/>
                </a:moveTo>
                <a:lnTo>
                  <a:pt x="519" y="247"/>
                </a:lnTo>
                <a:lnTo>
                  <a:pt x="511" y="247"/>
                </a:lnTo>
                <a:lnTo>
                  <a:pt x="519" y="247"/>
                </a:lnTo>
                <a:moveTo>
                  <a:pt x="526" y="261"/>
                </a:moveTo>
                <a:lnTo>
                  <a:pt x="526" y="253"/>
                </a:lnTo>
                <a:lnTo>
                  <a:pt x="519" y="247"/>
                </a:lnTo>
                <a:lnTo>
                  <a:pt x="511" y="247"/>
                </a:lnTo>
                <a:lnTo>
                  <a:pt x="443" y="247"/>
                </a:lnTo>
                <a:lnTo>
                  <a:pt x="435" y="248"/>
                </a:lnTo>
                <a:lnTo>
                  <a:pt x="429" y="255"/>
                </a:lnTo>
                <a:lnTo>
                  <a:pt x="429" y="261"/>
                </a:lnTo>
                <a:lnTo>
                  <a:pt x="429" y="271"/>
                </a:lnTo>
                <a:lnTo>
                  <a:pt x="436" y="278"/>
                </a:lnTo>
                <a:lnTo>
                  <a:pt x="519" y="278"/>
                </a:lnTo>
                <a:lnTo>
                  <a:pt x="526" y="271"/>
                </a:lnTo>
                <a:lnTo>
                  <a:pt x="526" y="261"/>
                </a:lnTo>
              </a:path>
            </a:pathLst>
          </a:custGeom>
          <a:solidFill>
            <a:srgbClr val="0040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rgbClr val="004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01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9617DF-EA2D-6CF2-6710-7749A707F7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Saving and Investing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8061AD62-D5D4-3A0D-BC9E-B1C5832195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0C5FA8-0258-F5F1-E421-ABFA59AB8F53}"/>
              </a:ext>
            </a:extLst>
          </p:cNvPr>
          <p:cNvSpPr txBox="1"/>
          <p:nvPr/>
        </p:nvSpPr>
        <p:spPr>
          <a:xfrm>
            <a:off x="808601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Disabling Sickness or Condition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3319025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C3CD0A5-3B5D-2747-6136-99A448D9AF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Emergency Fund Tips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1742DE4-3A46-FC13-34B9-935BAD642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Strive to save and maintain 3-6 months of living expenses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Automate savings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funds accessible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i="1" dirty="0">
                <a:solidFill>
                  <a:srgbClr val="1B3867"/>
                </a:solidFill>
              </a:rPr>
              <a:t>Use for EMERGENCIES ONLY!</a:t>
            </a:r>
            <a:endParaRPr lang="en-US" altLang="en-US" sz="2500" i="1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 descr="Graphic deputizing what is an emergency and what is not an emergency.">
            <a:extLst>
              <a:ext uri="{FF2B5EF4-FFF2-40B4-BE49-F238E27FC236}">
                <a16:creationId xmlns:a16="http://schemas.microsoft.com/office/drawing/2014/main" id="{125D93A8-F16C-6B16-8B52-7F41AE65B06D}"/>
              </a:ext>
            </a:extLst>
          </p:cNvPr>
          <p:cNvGrpSpPr/>
          <p:nvPr/>
        </p:nvGrpSpPr>
        <p:grpSpPr>
          <a:xfrm>
            <a:off x="2003759" y="3704712"/>
            <a:ext cx="6926382" cy="2199676"/>
            <a:chOff x="1414728" y="3927938"/>
            <a:chExt cx="6926382" cy="2199676"/>
          </a:xfrm>
        </p:grpSpPr>
        <p:sp>
          <p:nvSpPr>
            <p:cNvPr id="2" name="Title 2">
              <a:extLst>
                <a:ext uri="{FF2B5EF4-FFF2-40B4-BE49-F238E27FC236}">
                  <a16:creationId xmlns:a16="http://schemas.microsoft.com/office/drawing/2014/main" id="{54E76C63-6F12-D2F5-3235-CCD7B73DEA64}"/>
                </a:ext>
              </a:extLst>
            </p:cNvPr>
            <p:cNvSpPr txBox="1">
              <a:spLocks/>
            </p:cNvSpPr>
            <p:nvPr/>
          </p:nvSpPr>
          <p:spPr>
            <a:xfrm>
              <a:off x="1455188" y="3927938"/>
              <a:ext cx="323377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 algn="ctr" defTabSz="914400">
                <a:defRPr/>
              </a:pPr>
              <a:r>
                <a:rPr lang="en-US" sz="2500" dirty="0">
                  <a:solidFill>
                    <a:srgbClr val="FF0000"/>
                  </a:solidFill>
                </a:rPr>
                <a:t>Emergency</a:t>
              </a:r>
            </a:p>
          </p:txBody>
        </p:sp>
        <p:sp>
          <p:nvSpPr>
            <p:cNvPr id="3" name="Title 2">
              <a:extLst>
                <a:ext uri="{FF2B5EF4-FFF2-40B4-BE49-F238E27FC236}">
                  <a16:creationId xmlns:a16="http://schemas.microsoft.com/office/drawing/2014/main" id="{ACCC7E4D-852A-A68F-853D-A208A4E5E94D}"/>
                </a:ext>
              </a:extLst>
            </p:cNvPr>
            <p:cNvSpPr txBox="1">
              <a:spLocks/>
            </p:cNvSpPr>
            <p:nvPr/>
          </p:nvSpPr>
          <p:spPr>
            <a:xfrm>
              <a:off x="5107341" y="3935889"/>
              <a:ext cx="3233769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 algn="ctr" defTabSz="914400">
                <a:defRPr/>
              </a:pPr>
              <a:r>
                <a:rPr lang="en-US" sz="2500" dirty="0"/>
                <a:t>Not an emergency</a:t>
              </a:r>
            </a:p>
          </p:txBody>
        </p:sp>
        <p:pic>
          <p:nvPicPr>
            <p:cNvPr id="8" name="Picture 7" descr="Graphic depicting examples of what might be considered an &quot;Emergency&quot; and &quot;Not an emergency&quot;.">
              <a:extLst>
                <a:ext uri="{FF2B5EF4-FFF2-40B4-BE49-F238E27FC236}">
                  <a16:creationId xmlns:a16="http://schemas.microsoft.com/office/drawing/2014/main" id="{D6589B11-60B4-FEB7-CA33-2C2D9259F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4728" y="5049710"/>
              <a:ext cx="6493878" cy="1077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826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9617DF-EA2D-6CF2-6710-7749A707F7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Caring for Aging Parents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8061AD62-D5D4-3A0D-BC9E-B1C5832195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0C5FA8-0258-F5F1-E421-ABFA59AB8F53}"/>
              </a:ext>
            </a:extLst>
          </p:cNvPr>
          <p:cNvSpPr txBox="1"/>
          <p:nvPr/>
        </p:nvSpPr>
        <p:spPr>
          <a:xfrm>
            <a:off x="808601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Disabling Sickness or Condition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3866335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446B45-7944-912E-5FBD-E69BE661B6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Considerations for Parent Care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68B9B40-9229-ED55-21FB-40DA98F01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and care options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In-home care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Assisted living / nursing home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Residing with family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them a dependent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Many forms, long process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 local legal assistance office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insurance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Enroll in TRICARE Plus (if a dependent)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in Medicare or Medicaid (if eligible)</a:t>
            </a:r>
          </a:p>
        </p:txBody>
      </p:sp>
    </p:spTree>
    <p:extLst>
      <p:ext uri="{BB962C8B-B14F-4D97-AF65-F5344CB8AC3E}">
        <p14:creationId xmlns:p14="http://schemas.microsoft.com/office/powerpoint/2010/main" val="1501329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9617DF-EA2D-6CF2-6710-7749A707F7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Summary and Resources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8061AD62-D5D4-3A0D-BC9E-B1C5832195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0C5FA8-0258-F5F1-E421-ABFA59AB8F53}"/>
              </a:ext>
            </a:extLst>
          </p:cNvPr>
          <p:cNvSpPr txBox="1"/>
          <p:nvPr/>
        </p:nvSpPr>
        <p:spPr>
          <a:xfrm>
            <a:off x="808601" y="6414560"/>
            <a:ext cx="57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Disabling Sickness or Condition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53308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B4C5BF-F3BF-1E47-DC44-49A04C224C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Basic Finance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4C92EFF9-C82D-CA3C-1496-7086620F31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AB851B-F0C4-4E12-CCD2-D8A38324DFE8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Disabling Sickness or Condition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494030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9D8563-9E36-D3FD-052A-9CD4D3728B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F7D4EDF-868C-E38B-093D-A107E8ED9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407299" cy="401637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</a:rPr>
              <a:t>It’s important to have a plan in place to handle when facing a disabling sickness or condition.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</a:rPr>
              <a:t>Take an “all-hands-on-deck” approach.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Let’s recap what you learned:  </a:t>
            </a:r>
            <a:endParaRPr lang="en-US" b="0" dirty="0">
              <a:solidFill>
                <a:srgbClr val="1B3867"/>
              </a:solidFill>
              <a:cs typeface="Arial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Basic Finance</a:t>
            </a:r>
            <a:endParaRPr lang="en-US" sz="2000" dirty="0">
              <a:solidFill>
                <a:srgbClr val="1B3867"/>
              </a:solidFill>
              <a:cs typeface="Arial" pitchFamily="2" charset="0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Consumer Protections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Major Purchases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Planning for the Future</a:t>
            </a:r>
            <a:endParaRPr lang="en-US" sz="2000" dirty="0">
              <a:solidFill>
                <a:srgbClr val="1B3867"/>
              </a:solidFill>
              <a:cs typeface="Arial" pitchFamily="2" charset="0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Compensation, Benefits, and Entitlements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Saving and Investing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Caring for Aging Parents</a:t>
            </a:r>
          </a:p>
        </p:txBody>
      </p:sp>
    </p:spTree>
    <p:extLst>
      <p:ext uri="{BB962C8B-B14F-4D97-AF65-F5344CB8AC3E}">
        <p14:creationId xmlns:p14="http://schemas.microsoft.com/office/powerpoint/2010/main" val="865005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048FBF3-96E3-DE36-FEB3-AD31C6B68E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F0C0FAF-12A1-3BF2-F8B5-EA21963B4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407299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and Handouts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Education and Support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Financial Specialists (CFSs)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Financial Managers (PFMs)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Health, Safety and Work-Life (HSWL) Regional Practice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Mutual Assistance (CGMA)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 SUPRT Money Coach</a:t>
            </a:r>
            <a:endParaRPr lang="en-US" altLang="en-US" sz="2000" b="0" strike="sngStrike" dirty="0">
              <a:solidFill>
                <a:srgbClr val="1B3867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Literacy Mobile Apps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Work-Life mobile app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 FINRED </a:t>
            </a:r>
            <a:r>
              <a:rPr lang="en-US" altLang="en-US" sz="2000" b="0" dirty="0" err="1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Sen$e</a:t>
            </a: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mobile app</a:t>
            </a:r>
          </a:p>
        </p:txBody>
      </p:sp>
    </p:spTree>
    <p:extLst>
      <p:ext uri="{BB962C8B-B14F-4D97-AF65-F5344CB8AC3E}">
        <p14:creationId xmlns:p14="http://schemas.microsoft.com/office/powerpoint/2010/main" val="256186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2FE4340-C5D3-D94E-87B1-3214E7CFB4FD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598212" y="3158970"/>
            <a:ext cx="7545788" cy="1752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5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  <a:p>
            <a:pPr marL="0" marR="0" lvl="0" indent="0" algn="ctr" defTabSz="4572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-5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69EF36E-9F77-B142-A259-C62B85505A96}"/>
              </a:ext>
            </a:extLst>
          </p:cNvPr>
          <p:cNvSpPr txBox="1"/>
          <p:nvPr/>
        </p:nvSpPr>
        <p:spPr>
          <a:xfrm>
            <a:off x="1720093" y="6446138"/>
            <a:ext cx="3792772" cy="302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The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appearance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of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U.S. Department of Homeland Security (DHS)</a:t>
            </a:r>
          </a:p>
          <a:p>
            <a:pPr marL="12700">
              <a:spcBef>
                <a:spcPts val="100"/>
              </a:spcBef>
            </a:pP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visual information does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not imply or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constitute DHS endorsement.</a:t>
            </a:r>
            <a:endParaRPr lang="en-US" sz="900" dirty="0">
              <a:solidFill>
                <a:srgbClr val="1B386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087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Spending Plan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5A3C2ED-79DD-B2FA-972C-F655180A1DD3}"/>
              </a:ext>
            </a:extLst>
          </p:cNvPr>
          <p:cNvSpPr txBox="1">
            <a:spLocks/>
          </p:cNvSpPr>
          <p:nvPr/>
        </p:nvSpPr>
        <p:spPr>
          <a:xfrm>
            <a:off x="263291" y="1540933"/>
            <a:ext cx="5249889" cy="41812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1 — Understand your current situation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Track inflows and outflows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Review past financial statements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2 — Know where your money should go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Save and/or invest 10% – 15%*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Transportation less than 15% – 20%*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Limit housing to BAH or 25% – 30% </a:t>
            </a:r>
            <a:b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</a:b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or less*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3 — Create a plan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Prioritize your financial goals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Build an emergency fund</a:t>
            </a:r>
            <a:endParaRPr lang="en-US" sz="1800" b="0" dirty="0"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4 — Make adjustments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Update with life changes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Review frequently</a:t>
            </a:r>
          </a:p>
        </p:txBody>
      </p:sp>
      <p:grpSp>
        <p:nvGrpSpPr>
          <p:cNvPr id="3" name="Group 2" descr="4-Step Budgeting Process Graphic.">
            <a:extLst>
              <a:ext uri="{FF2B5EF4-FFF2-40B4-BE49-F238E27FC236}">
                <a16:creationId xmlns:a16="http://schemas.microsoft.com/office/drawing/2014/main" id="{D27B6C47-583C-BECF-D99B-108B8D4009CD}"/>
              </a:ext>
            </a:extLst>
          </p:cNvPr>
          <p:cNvGrpSpPr/>
          <p:nvPr/>
        </p:nvGrpSpPr>
        <p:grpSpPr>
          <a:xfrm>
            <a:off x="4913458" y="1807763"/>
            <a:ext cx="4030459" cy="3914389"/>
            <a:chOff x="4511422" y="2236001"/>
            <a:chExt cx="4409844" cy="42828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06D57CB-A593-C063-0528-A271D6C829F4}"/>
                </a:ext>
              </a:extLst>
            </p:cNvPr>
            <p:cNvSpPr/>
            <p:nvPr/>
          </p:nvSpPr>
          <p:spPr>
            <a:xfrm>
              <a:off x="5286389" y="2791243"/>
              <a:ext cx="2998078" cy="2998078"/>
            </a:xfrm>
            <a:prstGeom prst="ellipse">
              <a:avLst/>
            </a:prstGeom>
            <a:noFill/>
            <a:ln w="4889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7E4BD10-5373-988B-F474-89701AB0EC45}"/>
                </a:ext>
              </a:extLst>
            </p:cNvPr>
            <p:cNvSpPr/>
            <p:nvPr/>
          </p:nvSpPr>
          <p:spPr>
            <a:xfrm>
              <a:off x="6033900" y="2236001"/>
              <a:ext cx="1503079" cy="1503078"/>
            </a:xfrm>
            <a:prstGeom prst="ellipse">
              <a:avLst/>
            </a:prstGeom>
            <a:solidFill>
              <a:srgbClr val="ECB342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59B5EC0-451A-459D-3227-46E60B88B029}"/>
                </a:ext>
              </a:extLst>
            </p:cNvPr>
            <p:cNvSpPr/>
            <p:nvPr/>
          </p:nvSpPr>
          <p:spPr>
            <a:xfrm>
              <a:off x="7418187" y="3420774"/>
              <a:ext cx="1503079" cy="1503078"/>
            </a:xfrm>
            <a:prstGeom prst="ellipse">
              <a:avLst/>
            </a:prstGeom>
            <a:solidFill>
              <a:srgbClr val="D6B05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561FA18-50D9-A589-BA1C-2054359DAD9D}"/>
                </a:ext>
              </a:extLst>
            </p:cNvPr>
            <p:cNvSpPr/>
            <p:nvPr/>
          </p:nvSpPr>
          <p:spPr>
            <a:xfrm>
              <a:off x="6023361" y="5015758"/>
              <a:ext cx="1503080" cy="1503078"/>
            </a:xfrm>
            <a:prstGeom prst="ellipse">
              <a:avLst/>
            </a:prstGeom>
            <a:solidFill>
              <a:srgbClr val="C09B4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73A8AA3-4F32-6320-F387-79A36280F60C}"/>
                </a:ext>
              </a:extLst>
            </p:cNvPr>
            <p:cNvSpPr/>
            <p:nvPr/>
          </p:nvSpPr>
          <p:spPr>
            <a:xfrm>
              <a:off x="4511422" y="3466968"/>
              <a:ext cx="1503077" cy="1503078"/>
            </a:xfrm>
            <a:prstGeom prst="ellipse">
              <a:avLst/>
            </a:prstGeom>
            <a:solidFill>
              <a:srgbClr val="A88140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3058B3-933C-161C-D3CC-8F2DD47AC8B7}"/>
                </a:ext>
              </a:extLst>
            </p:cNvPr>
            <p:cNvSpPr txBox="1"/>
            <p:nvPr/>
          </p:nvSpPr>
          <p:spPr>
            <a:xfrm>
              <a:off x="5808551" y="3900330"/>
              <a:ext cx="1834961" cy="90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4-STEP BUDGETING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PROCESS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98C825-0207-21F8-7EC1-9B3043D8A31F}"/>
                </a:ext>
              </a:extLst>
            </p:cNvPr>
            <p:cNvSpPr txBox="1"/>
            <p:nvPr/>
          </p:nvSpPr>
          <p:spPr>
            <a:xfrm>
              <a:off x="6059538" y="2408829"/>
              <a:ext cx="1447800" cy="11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1: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Understand your current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situation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F37B7F-4BBD-CBF8-1B8D-4CC40A05E52B}"/>
                </a:ext>
              </a:extLst>
            </p:cNvPr>
            <p:cNvSpPr txBox="1"/>
            <p:nvPr/>
          </p:nvSpPr>
          <p:spPr>
            <a:xfrm>
              <a:off x="7460384" y="3609159"/>
              <a:ext cx="1447800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2: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Know where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your money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should go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B0DD76-940D-F0E3-D5B6-28B029F70D02}"/>
                </a:ext>
              </a:extLst>
            </p:cNvPr>
            <p:cNvSpPr txBox="1"/>
            <p:nvPr/>
          </p:nvSpPr>
          <p:spPr>
            <a:xfrm>
              <a:off x="6050997" y="5323907"/>
              <a:ext cx="1447800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3: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Create a plan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CAC661-F510-7942-DE98-195ADFDC2694}"/>
                </a:ext>
              </a:extLst>
            </p:cNvPr>
            <p:cNvSpPr txBox="1"/>
            <p:nvPr/>
          </p:nvSpPr>
          <p:spPr>
            <a:xfrm>
              <a:off x="4539059" y="3753949"/>
              <a:ext cx="1447800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4: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Make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adjustments</a:t>
              </a:r>
            </a:p>
          </p:txBody>
        </p:sp>
      </p:grpSp>
      <p:pic>
        <p:nvPicPr>
          <p:cNvPr id="21" name="Picture 20" descr="Paper with hand icon indicating additional resource.">
            <a:extLst>
              <a:ext uri="{FF2B5EF4-FFF2-40B4-BE49-F238E27FC236}">
                <a16:creationId xmlns:a16="http://schemas.microsoft.com/office/drawing/2014/main" id="{E9A5742B-9C9B-EC02-5310-2730961D0F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F422F9CD-0AA4-2062-643D-E53BFB0FF0D6}"/>
              </a:ext>
            </a:extLst>
          </p:cNvPr>
          <p:cNvSpPr txBox="1">
            <a:spLocks/>
          </p:cNvSpPr>
          <p:nvPr/>
        </p:nvSpPr>
        <p:spPr>
          <a:xfrm>
            <a:off x="3124421" y="3685317"/>
            <a:ext cx="1789037" cy="2781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41300" algn="l"/>
              </a:tabLst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 Pretax income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B00F2-CFAE-18A7-982E-AD610C68D5E8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Spending Plan Worksheet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Goal-Setting Worksheet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Handouts Available </a:t>
            </a:r>
          </a:p>
        </p:txBody>
      </p:sp>
    </p:spTree>
    <p:extLst>
      <p:ext uri="{BB962C8B-B14F-4D97-AF65-F5344CB8AC3E}">
        <p14:creationId xmlns:p14="http://schemas.microsoft.com/office/powerpoint/2010/main" val="1182089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B2A24-38C7-FE3F-4403-5818A4632A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410977"/>
            <a:ext cx="6836724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Potential Changes to Income and Expenses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F43EBD0-B1A1-2FE7-814B-1315C47E1C9B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 spending plan to account for possible changes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to income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 status </a:t>
            </a:r>
            <a:r>
              <a:rPr lang="en-US" b="0" dirty="0">
                <a:solidFill>
                  <a:srgbClr val="1B3867"/>
                </a:solidFill>
              </a:rPr>
              <a:t>– determine if you and spouse can keep current employment status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of continued military service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to expenses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costs related to caregiving, traveling to and from appointments or therapies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and transportation needs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equipment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995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F1C2042-D9D3-D245-865D-CC22316E29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67558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Understanding Credit</a:t>
            </a:r>
          </a:p>
        </p:txBody>
      </p:sp>
      <p:sp>
        <p:nvSpPr>
          <p:cNvPr id="2" name="Content Placeholder 16">
            <a:extLst>
              <a:ext uri="{FF2B5EF4-FFF2-40B4-BE49-F238E27FC236}">
                <a16:creationId xmlns:a16="http://schemas.microsoft.com/office/drawing/2014/main" id="{EEC4A2B4-6D3C-811E-319D-E2F78E651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641" y="1577641"/>
            <a:ext cx="6204249" cy="4836919"/>
          </a:xfrm>
        </p:spPr>
        <p:txBody>
          <a:bodyPr>
            <a:normAutofit/>
          </a:bodyPr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Create healthy habits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Create a spending plan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Pay bills on time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Pay off credit cards monthly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Only apply if you need credit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Safeguard information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Reconcile statements</a:t>
            </a:r>
          </a:p>
          <a:p>
            <a:pPr marL="241300" lvl="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Credit reputation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Check your three major </a:t>
            </a:r>
            <a:b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</a:b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credit reports at </a:t>
            </a:r>
            <a:r>
              <a:rPr lang="en-US" sz="2000" i="1" spc="45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https://www.annualcreditreport.com</a:t>
            </a:r>
            <a:r>
              <a:rPr lang="en-US" sz="2000" i="1" spc="45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Sign up for free credit monitoring</a:t>
            </a:r>
          </a:p>
          <a:p>
            <a:pPr marL="241300" lvl="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Credit score factors</a:t>
            </a:r>
          </a:p>
        </p:txBody>
      </p:sp>
      <p:grpSp>
        <p:nvGrpSpPr>
          <p:cNvPr id="3" name="Group 2" descr="Protect your credit reputation pie chart.">
            <a:extLst>
              <a:ext uri="{FF2B5EF4-FFF2-40B4-BE49-F238E27FC236}">
                <a16:creationId xmlns:a16="http://schemas.microsoft.com/office/drawing/2014/main" id="{BBE47092-61CA-5B15-0A89-B87AC54305DE}"/>
              </a:ext>
            </a:extLst>
          </p:cNvPr>
          <p:cNvGrpSpPr/>
          <p:nvPr/>
        </p:nvGrpSpPr>
        <p:grpSpPr>
          <a:xfrm>
            <a:off x="5060829" y="1449305"/>
            <a:ext cx="4002082" cy="3631818"/>
            <a:chOff x="5105970" y="2192742"/>
            <a:chExt cx="3588638" cy="3573183"/>
          </a:xfrm>
        </p:grpSpPr>
        <p:pic>
          <p:nvPicPr>
            <p:cNvPr id="4" name="Picture 3">
              <a:hlinkClick r:id="rId3" action="ppaction://hlinkfile"/>
              <a:extLst>
                <a:ext uri="{FF2B5EF4-FFF2-40B4-BE49-F238E27FC236}">
                  <a16:creationId xmlns:a16="http://schemas.microsoft.com/office/drawing/2014/main" id="{5FC0AAA0-79EB-56A7-EE43-AA7837743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9575" y="2192742"/>
              <a:ext cx="3405033" cy="357318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97BF44-86E8-C9F6-D232-D3000DA8345E}"/>
                </a:ext>
              </a:extLst>
            </p:cNvPr>
            <p:cNvSpPr/>
            <p:nvPr/>
          </p:nvSpPr>
          <p:spPr>
            <a:xfrm>
              <a:off x="7201889" y="3284562"/>
              <a:ext cx="1244477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Payment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35%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901184-987C-3907-1E01-B7BD33E83560}"/>
                </a:ext>
              </a:extLst>
            </p:cNvPr>
            <p:cNvSpPr/>
            <p:nvPr/>
          </p:nvSpPr>
          <p:spPr>
            <a:xfrm>
              <a:off x="6219442" y="4166179"/>
              <a:ext cx="1244477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Amounts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Owed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30%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9EDA60-4A5C-39C1-FCE0-86C57A1E12D0}"/>
                </a:ext>
              </a:extLst>
            </p:cNvPr>
            <p:cNvSpPr/>
            <p:nvPr/>
          </p:nvSpPr>
          <p:spPr>
            <a:xfrm>
              <a:off x="5105970" y="3381686"/>
              <a:ext cx="160469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Length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Credit 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15%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AEF5E2-262B-03EF-7AC1-529C4DD35CA1}"/>
                </a:ext>
              </a:extLst>
            </p:cNvPr>
            <p:cNvSpPr/>
            <p:nvPr/>
          </p:nvSpPr>
          <p:spPr>
            <a:xfrm>
              <a:off x="6600300" y="2434771"/>
              <a:ext cx="799086" cy="1003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Types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10%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85754D2-F81A-4C3D-83D7-3234083A7F38}"/>
                </a:ext>
              </a:extLst>
            </p:cNvPr>
            <p:cNvSpPr/>
            <p:nvPr/>
          </p:nvSpPr>
          <p:spPr>
            <a:xfrm>
              <a:off x="5951658" y="2704915"/>
              <a:ext cx="799086" cy="792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New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</a:t>
              </a:r>
              <a:r>
                <a:rPr kumimoji="0" lang="en-US" sz="105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10%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Paper with hand icon indicating additional resource.">
            <a:extLst>
              <a:ext uri="{FF2B5EF4-FFF2-40B4-BE49-F238E27FC236}">
                <a16:creationId xmlns:a16="http://schemas.microsoft.com/office/drawing/2014/main" id="{01A899FB-BAFE-F73D-D3EC-31AE06B2E0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F2151E-020A-420A-D3E0-20FD8C4B6A87}"/>
              </a:ext>
            </a:extLst>
          </p:cNvPr>
          <p:cNvSpPr txBox="1"/>
          <p:nvPr/>
        </p:nvSpPr>
        <p:spPr>
          <a:xfrm>
            <a:off x="8086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Credit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 Available  </a:t>
            </a:r>
          </a:p>
        </p:txBody>
      </p:sp>
    </p:spTree>
    <p:extLst>
      <p:ext uri="{BB962C8B-B14F-4D97-AF65-F5344CB8AC3E}">
        <p14:creationId xmlns:p14="http://schemas.microsoft.com/office/powerpoint/2010/main" val="3251093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3A31E02-ADD5-407C-8A9F-3A74174B78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67558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Taxes and Disability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AF1F213-2A4F-DB67-A708-832B2D2A789A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fundamentals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types of income taxes: federal, state, FICA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BAH, BAS, pay earned in CZTE areas not taxed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related to TSP contributions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new tax situation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Disability payments may or may not be taxed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disability-related tax breaks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for the elderly or disabled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Disability-related home improvements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and Dependent Care Credit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 with a tax professional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endParaRPr lang="en-US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7133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D5A1AB-B9B9-CB69-3E84-E350B9D212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Consumer Protections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DE2F03AA-3202-ABEB-ACE0-00CF9CC394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366935-2A2A-E2F3-196E-A7AC8C42B29C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Disabling Sickness or Condition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 Available</a:t>
            </a:r>
          </a:p>
        </p:txBody>
      </p:sp>
    </p:spTree>
    <p:extLst>
      <p:ext uri="{BB962C8B-B14F-4D97-AF65-F5344CB8AC3E}">
        <p14:creationId xmlns:p14="http://schemas.microsoft.com/office/powerpoint/2010/main" val="538744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D1866A-890F-6D29-BE56-45A8539684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Military Consumer Protections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FE7AADD-397E-A9A0-CCB4-95FECF8B1BF9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7220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Know your rights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Servicemembers Civil Relief Act (SCRA)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Military Lending Act (MLA)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Local legal assistance office</a:t>
            </a: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dirty="0">
                <a:solidFill>
                  <a:srgbClr val="1B3867"/>
                </a:solidFill>
                <a:latin typeface="Arial"/>
                <a:cs typeface="Arial"/>
              </a:rPr>
              <a:t>Identity theft protections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Know the signs of identity theft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Understand how to protect yourself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r>
              <a:rPr lang="en-US" sz="2000" b="0" i="1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https://www.identitytheft.gov</a:t>
            </a:r>
            <a:r>
              <a:rPr lang="en-US" sz="2000" b="0" i="1" dirty="0">
                <a:solidFill>
                  <a:srgbClr val="1B3867"/>
                </a:solidFill>
                <a:latin typeface="Arial"/>
                <a:cs typeface="Arial"/>
              </a:rPr>
              <a:t> </a:t>
            </a:r>
            <a:r>
              <a:rPr lang="en-US" sz="2000" b="0" dirty="0">
                <a:solidFill>
                  <a:srgbClr val="1B3867"/>
                </a:solidFill>
                <a:latin typeface="Arial"/>
                <a:cs typeface="Arial"/>
              </a:rPr>
              <a:t>or </a:t>
            </a:r>
            <a:r>
              <a:rPr lang="en-US" sz="2000" b="0" i="1" dirty="0">
                <a:solidFill>
                  <a:srgbClr val="1B3867"/>
                </a:solidFill>
                <a:latin typeface="Arial"/>
                <a:cs typeface="Arial"/>
                <a:hlinkClick r:id="rId3"/>
              </a:rPr>
              <a:t>https://www.consumer.gov</a:t>
            </a:r>
            <a:endParaRPr lang="en-US" sz="2000" b="0" i="1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241300" algn="l"/>
              </a:tabLst>
            </a:pPr>
            <a:endParaRPr lang="en-US" sz="2000" b="0" dirty="0">
              <a:solidFill>
                <a:srgbClr val="1B3867"/>
              </a:solidFill>
              <a:latin typeface="Arial"/>
              <a:cs typeface="Arial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E7386752-3BBB-FE4F-A779-8D95CF8144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9FBCAA-FAED-65EE-7A6D-A5C1CD14B9AC}"/>
              </a:ext>
            </a:extLst>
          </p:cNvPr>
          <p:cNvSpPr txBox="1"/>
          <p:nvPr/>
        </p:nvSpPr>
        <p:spPr>
          <a:xfrm>
            <a:off x="2194950" y="6264248"/>
            <a:ext cx="584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Military Consumer Protection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Sources for Help for Military Consumers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Handouts Available </a:t>
            </a:r>
          </a:p>
        </p:txBody>
      </p:sp>
    </p:spTree>
    <p:extLst>
      <p:ext uri="{BB962C8B-B14F-4D97-AF65-F5344CB8AC3E}">
        <p14:creationId xmlns:p14="http://schemas.microsoft.com/office/powerpoint/2010/main" val="2220773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090DE81521CE4B88B5512E39F56EF8" ma:contentTypeVersion="8" ma:contentTypeDescription="Create a new document." ma:contentTypeScope="" ma:versionID="1ba77bb6adedd42c35254964ca51af83">
  <xsd:schema xmlns:xsd="http://www.w3.org/2001/XMLSchema" xmlns:xs="http://www.w3.org/2001/XMLSchema" xmlns:p="http://schemas.microsoft.com/office/2006/metadata/properties" xmlns:ns2="2c4805a9-dc74-4644-b96f-167f72ca096e" xmlns:ns3="212bfd8b-67e8-494c-be0e-1cffc0be9cd4" targetNamespace="http://schemas.microsoft.com/office/2006/metadata/properties" ma:root="true" ma:fieldsID="a8389bd31f0e4af25a9eb95ee9b27f65" ns2:_="" ns3:_="">
    <xsd:import namespace="2c4805a9-dc74-4644-b96f-167f72ca096e"/>
    <xsd:import namespace="212bfd8b-67e8-494c-be0e-1cffc0be9c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805a9-dc74-4644-b96f-167f72ca09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2bfd8b-67e8-494c-be0e-1cffc0be9cd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631BC27-BD32-4B3C-BA1C-725888D865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E4DF07-6990-488F-BF6F-262EA909225A}"/>
</file>

<file path=customXml/itemProps3.xml><?xml version="1.0" encoding="utf-8"?>
<ds:datastoreItem xmlns:ds="http://schemas.openxmlformats.org/officeDocument/2006/customXml" ds:itemID="{ADAC768B-27B8-4FAB-94E5-236A1A997F6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3253B14-47DF-4833-A856-BF155A824AD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659c2a6-812d-4fa0-a3d2-a8df9c9e9d19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2607</TotalTime>
  <Words>1351</Words>
  <Application>Microsoft Macintosh PowerPoint</Application>
  <PresentationFormat>Letter Paper (8.5x11 in)</PresentationFormat>
  <Paragraphs>313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</vt:lpstr>
      <vt:lpstr>Courier New</vt:lpstr>
      <vt:lpstr>Helvetica</vt:lpstr>
      <vt:lpstr>Wingdings</vt:lpstr>
      <vt:lpstr>Office Theme</vt:lpstr>
      <vt:lpstr>Custom Design</vt:lpstr>
      <vt:lpstr>Disabling Sickness or Condition</vt:lpstr>
      <vt:lpstr>Agenda</vt:lpstr>
      <vt:lpstr>Basic Finance</vt:lpstr>
      <vt:lpstr>Spending Plan</vt:lpstr>
      <vt:lpstr>Potential Changes to Income and Expenses</vt:lpstr>
      <vt:lpstr>Understanding Credit</vt:lpstr>
      <vt:lpstr>Taxes and Disability</vt:lpstr>
      <vt:lpstr>Consumer Protections</vt:lpstr>
      <vt:lpstr>Military Consumer Protections</vt:lpstr>
      <vt:lpstr>Misleading Consumer Practices</vt:lpstr>
      <vt:lpstr>Major Purchases</vt:lpstr>
      <vt:lpstr>Housing and Transportation</vt:lpstr>
      <vt:lpstr>Education Options</vt:lpstr>
      <vt:lpstr>Planning for the Future</vt:lpstr>
      <vt:lpstr>Retirement Goals</vt:lpstr>
      <vt:lpstr>Evaluate LIFE Insurance Needs</vt:lpstr>
      <vt:lpstr>Life Insurance Overview</vt:lpstr>
      <vt:lpstr>Property and Auto Insurance</vt:lpstr>
      <vt:lpstr>Estate Planning</vt:lpstr>
      <vt:lpstr>Compensation, Benefits, and Entitlements</vt:lpstr>
      <vt:lpstr>Disability Income</vt:lpstr>
      <vt:lpstr>Health and Dental Coverage</vt:lpstr>
      <vt:lpstr>Special Needs Program (SNP) and ECHO</vt:lpstr>
      <vt:lpstr>Survivor Benefits</vt:lpstr>
      <vt:lpstr>Saving and Investing</vt:lpstr>
      <vt:lpstr>Emergency Fund Tips</vt:lpstr>
      <vt:lpstr>Caring for Aging Parents</vt:lpstr>
      <vt:lpstr>Considerations for Parent Care</vt:lpstr>
      <vt:lpstr>Summary and Resources</vt:lpstr>
      <vt:lpstr>Summary</vt:lpstr>
      <vt:lpstr>Resources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Erick Castillo</dc:creator>
  <cp:keywords>Select Classification Level, Internal</cp:keywords>
  <cp:lastModifiedBy>Samantha Salazar</cp:lastModifiedBy>
  <cp:revision>246</cp:revision>
  <dcterms:created xsi:type="dcterms:W3CDTF">2020-11-16T05:07:15Z</dcterms:created>
  <dcterms:modified xsi:type="dcterms:W3CDTF">2024-01-23T15:35:10Z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600586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D8.0.8</vt:lpwstr>
  </property>
  <property fmtid="{D5CDD505-2E9C-101B-9397-08002B2CF9AE}" pid="5" name="TitusGUID">
    <vt:lpwstr>f7fec962-a98d-444a-b90f-fab9e8799357</vt:lpwstr>
  </property>
  <property fmtid="{D5CDD505-2E9C-101B-9397-08002B2CF9AE}" pid="6" name="PreClass">
    <vt:lpwstr>True</vt:lpwstr>
  </property>
  <property fmtid="{D5CDD505-2E9C-101B-9397-08002B2CF9AE}" pid="7" name="Classification">
    <vt:lpwstr>Internal</vt:lpwstr>
  </property>
  <property fmtid="{D5CDD505-2E9C-101B-9397-08002B2CF9AE}" pid="8" name="ContentTypeId">
    <vt:lpwstr>0x01010064090DE81521CE4B88B5512E39F56EF8</vt:lpwstr>
  </property>
  <property fmtid="{D5CDD505-2E9C-101B-9397-08002B2CF9AE}" pid="9" name="_dlc_DocIdItemGuid">
    <vt:lpwstr>70ebf81c-97c8-4a44-8020-2c5974244ec6</vt:lpwstr>
  </property>
  <property fmtid="{D5CDD505-2E9C-101B-9397-08002B2CF9AE}" pid="10" name="MediaServiceImageTags">
    <vt:lpwstr/>
  </property>
</Properties>
</file>